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2" r:id="rId2"/>
    <p:sldId id="273" r:id="rId3"/>
    <p:sldId id="256" r:id="rId4"/>
    <p:sldId id="257" r:id="rId5"/>
    <p:sldId id="258" r:id="rId6"/>
    <p:sldId id="259" r:id="rId7"/>
    <p:sldId id="27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82" r:id="rId18"/>
    <p:sldId id="283" r:id="rId19"/>
    <p:sldId id="284" r:id="rId20"/>
    <p:sldId id="285" r:id="rId21"/>
    <p:sldId id="286" r:id="rId22"/>
    <p:sldId id="287" r:id="rId23"/>
    <p:sldId id="28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00"/>
    <a:srgbClr val="FFFF00"/>
    <a:srgbClr val="FFFFFF"/>
    <a:srgbClr val="009999"/>
    <a:srgbClr val="FF6600"/>
    <a:srgbClr val="FF0000"/>
    <a:srgbClr val="FF0066"/>
    <a:srgbClr val="0099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56" autoAdjust="0"/>
    <p:restoredTop sz="94648"/>
  </p:normalViewPr>
  <p:slideViewPr>
    <p:cSldViewPr>
      <p:cViewPr varScale="1">
        <p:scale>
          <a:sx n="117" d="100"/>
          <a:sy n="117" d="100"/>
        </p:scale>
        <p:origin x="25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4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F2EDDF-53BD-43A0-BA3A-2C1DA5B1E4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07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122F-FADC-443B-A382-39AF0DD9FEC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Freeform 12"/>
          <p:cNvSpPr>
            <a:spLocks/>
          </p:cNvSpPr>
          <p:nvPr/>
        </p:nvSpPr>
        <p:spPr bwMode="gray">
          <a:xfrm>
            <a:off x="-9525" y="2997200"/>
            <a:ext cx="2205038" cy="2663825"/>
          </a:xfrm>
          <a:custGeom>
            <a:avLst/>
            <a:gdLst/>
            <a:ahLst/>
            <a:cxnLst>
              <a:cxn ang="0">
                <a:pos x="0" y="1678"/>
              </a:cxn>
              <a:cxn ang="0">
                <a:pos x="0" y="1134"/>
              </a:cxn>
              <a:cxn ang="0">
                <a:pos x="1406" y="0"/>
              </a:cxn>
              <a:cxn ang="0">
                <a:pos x="1406" y="91"/>
              </a:cxn>
              <a:cxn ang="0">
                <a:pos x="0" y="1678"/>
              </a:cxn>
            </a:cxnLst>
            <a:rect l="0" t="0" r="r" b="b"/>
            <a:pathLst>
              <a:path w="1406" h="1678">
                <a:moveTo>
                  <a:pt x="0" y="1678"/>
                </a:moveTo>
                <a:lnTo>
                  <a:pt x="0" y="1134"/>
                </a:lnTo>
                <a:lnTo>
                  <a:pt x="1406" y="0"/>
                </a:lnTo>
                <a:lnTo>
                  <a:pt x="1406" y="91"/>
                </a:lnTo>
                <a:lnTo>
                  <a:pt x="0" y="1678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103" name="Picture 7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1447800" y="1782763"/>
            <a:ext cx="7359650" cy="1609725"/>
          </a:xfrm>
          <a:prstGeom prst="rect">
            <a:avLst/>
          </a:prstGeom>
          <a:noFill/>
        </p:spPr>
      </p:pic>
      <p:sp>
        <p:nvSpPr>
          <p:cNvPr id="4104" name="Freeform 8"/>
          <p:cNvSpPr>
            <a:spLocks/>
          </p:cNvSpPr>
          <p:nvPr/>
        </p:nvSpPr>
        <p:spPr bwMode="gray">
          <a:xfrm>
            <a:off x="568325" y="-9525"/>
            <a:ext cx="1784350" cy="6875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0" y="2"/>
              </a:cxn>
              <a:cxn ang="0">
                <a:pos x="1124" y="1373"/>
              </a:cxn>
              <a:cxn ang="0">
                <a:pos x="1124" y="2036"/>
              </a:cxn>
              <a:cxn ang="0">
                <a:pos x="889" y="4343"/>
              </a:cxn>
              <a:cxn ang="0">
                <a:pos x="526" y="4343"/>
              </a:cxn>
              <a:cxn ang="0">
                <a:pos x="1079" y="2031"/>
              </a:cxn>
              <a:cxn ang="0">
                <a:pos x="1079" y="1383"/>
              </a:cxn>
              <a:cxn ang="0">
                <a:pos x="0" y="0"/>
              </a:cxn>
            </a:cxnLst>
            <a:rect l="0" t="0" r="r" b="b"/>
            <a:pathLst>
              <a:path w="1124" h="4343">
                <a:moveTo>
                  <a:pt x="0" y="0"/>
                </a:moveTo>
                <a:lnTo>
                  <a:pt x="490" y="2"/>
                </a:lnTo>
                <a:lnTo>
                  <a:pt x="1124" y="1373"/>
                </a:lnTo>
                <a:lnTo>
                  <a:pt x="1124" y="2036"/>
                </a:lnTo>
                <a:lnTo>
                  <a:pt x="889" y="4343"/>
                </a:lnTo>
                <a:lnTo>
                  <a:pt x="526" y="4343"/>
                </a:lnTo>
                <a:lnTo>
                  <a:pt x="1079" y="2031"/>
                </a:lnTo>
                <a:lnTo>
                  <a:pt x="1079" y="138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5" name="Freeform 9"/>
          <p:cNvSpPr>
            <a:spLocks/>
          </p:cNvSpPr>
          <p:nvPr/>
        </p:nvSpPr>
        <p:spPr bwMode="gray">
          <a:xfrm>
            <a:off x="-12700" y="-9525"/>
            <a:ext cx="2392363" cy="6880225"/>
          </a:xfrm>
          <a:custGeom>
            <a:avLst/>
            <a:gdLst/>
            <a:ahLst/>
            <a:cxnLst>
              <a:cxn ang="0">
                <a:pos x="181" y="0"/>
              </a:cxn>
              <a:cxn ang="0">
                <a:pos x="1507" y="1379"/>
              </a:cxn>
              <a:cxn ang="0">
                <a:pos x="1507" y="2036"/>
              </a:cxn>
              <a:cxn ang="0">
                <a:pos x="727" y="4334"/>
              </a:cxn>
              <a:cxn ang="0">
                <a:pos x="2" y="4334"/>
              </a:cxn>
              <a:cxn ang="0">
                <a:pos x="2" y="4162"/>
              </a:cxn>
              <a:cxn ang="0">
                <a:pos x="1441" y="1936"/>
              </a:cxn>
              <a:cxn ang="0">
                <a:pos x="1441" y="1447"/>
              </a:cxn>
              <a:cxn ang="0">
                <a:pos x="8" y="434"/>
              </a:cxn>
              <a:cxn ang="0">
                <a:pos x="0" y="6"/>
              </a:cxn>
              <a:cxn ang="0">
                <a:pos x="181" y="0"/>
              </a:cxn>
            </a:cxnLst>
            <a:rect l="0" t="0" r="r" b="b"/>
            <a:pathLst>
              <a:path w="1507" h="4334">
                <a:moveTo>
                  <a:pt x="181" y="0"/>
                </a:moveTo>
                <a:lnTo>
                  <a:pt x="1507" y="1379"/>
                </a:lnTo>
                <a:lnTo>
                  <a:pt x="1507" y="2036"/>
                </a:lnTo>
                <a:lnTo>
                  <a:pt x="727" y="4334"/>
                </a:lnTo>
                <a:lnTo>
                  <a:pt x="2" y="4334"/>
                </a:lnTo>
                <a:lnTo>
                  <a:pt x="2" y="4162"/>
                </a:lnTo>
                <a:lnTo>
                  <a:pt x="1441" y="1936"/>
                </a:lnTo>
                <a:lnTo>
                  <a:pt x="1441" y="1447"/>
                </a:lnTo>
                <a:lnTo>
                  <a:pt x="8" y="434"/>
                </a:lnTo>
                <a:lnTo>
                  <a:pt x="0" y="6"/>
                </a:lnTo>
                <a:lnTo>
                  <a:pt x="181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6" name="Freeform 10"/>
          <p:cNvSpPr>
            <a:spLocks/>
          </p:cNvSpPr>
          <p:nvPr/>
        </p:nvSpPr>
        <p:spPr bwMode="gray">
          <a:xfrm>
            <a:off x="2557463" y="0"/>
            <a:ext cx="3022600" cy="6858000"/>
          </a:xfrm>
          <a:custGeom>
            <a:avLst/>
            <a:gdLst/>
            <a:ahLst/>
            <a:cxnLst>
              <a:cxn ang="0">
                <a:pos x="1904" y="0"/>
              </a:cxn>
              <a:cxn ang="0">
                <a:pos x="1178" y="0"/>
              </a:cxn>
              <a:cxn ang="0">
                <a:pos x="0" y="1342"/>
              </a:cxn>
              <a:cxn ang="0">
                <a:pos x="0" y="1950"/>
              </a:cxn>
              <a:cxn ang="0">
                <a:pos x="498" y="4354"/>
              </a:cxn>
              <a:cxn ang="0">
                <a:pos x="1088" y="4354"/>
              </a:cxn>
              <a:cxn ang="0">
                <a:pos x="44" y="1985"/>
              </a:cxn>
              <a:cxn ang="0">
                <a:pos x="44" y="1361"/>
              </a:cxn>
              <a:cxn ang="0">
                <a:pos x="1904" y="0"/>
              </a:cxn>
            </a:cxnLst>
            <a:rect l="0" t="0" r="r" b="b"/>
            <a:pathLst>
              <a:path w="1904" h="4354">
                <a:moveTo>
                  <a:pt x="1904" y="0"/>
                </a:moveTo>
                <a:lnTo>
                  <a:pt x="1178" y="0"/>
                </a:lnTo>
                <a:lnTo>
                  <a:pt x="0" y="1342"/>
                </a:lnTo>
                <a:lnTo>
                  <a:pt x="0" y="1950"/>
                </a:lnTo>
                <a:lnTo>
                  <a:pt x="498" y="4354"/>
                </a:lnTo>
                <a:lnTo>
                  <a:pt x="1088" y="4354"/>
                </a:lnTo>
                <a:lnTo>
                  <a:pt x="44" y="1985"/>
                </a:lnTo>
                <a:lnTo>
                  <a:pt x="44" y="1361"/>
                </a:lnTo>
                <a:lnTo>
                  <a:pt x="1904" y="0"/>
                </a:lnTo>
                <a:close/>
              </a:path>
            </a:pathLst>
          </a:custGeom>
          <a:solidFill>
            <a:srgbClr val="D3D3D3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7" name="Freeform 11"/>
          <p:cNvSpPr>
            <a:spLocks/>
          </p:cNvSpPr>
          <p:nvPr/>
        </p:nvSpPr>
        <p:spPr bwMode="gray">
          <a:xfrm>
            <a:off x="2959100" y="-14288"/>
            <a:ext cx="2711450" cy="1887538"/>
          </a:xfrm>
          <a:custGeom>
            <a:avLst/>
            <a:gdLst/>
            <a:ahLst/>
            <a:cxnLst>
              <a:cxn ang="0">
                <a:pos x="1708" y="1"/>
              </a:cxn>
              <a:cxn ang="0">
                <a:pos x="1379" y="0"/>
              </a:cxn>
              <a:cxn ang="0">
                <a:pos x="0" y="1189"/>
              </a:cxn>
              <a:cxn ang="0">
                <a:pos x="1708" y="1"/>
              </a:cxn>
            </a:cxnLst>
            <a:rect l="0" t="0" r="r" b="b"/>
            <a:pathLst>
              <a:path w="1708" h="1189">
                <a:moveTo>
                  <a:pt x="1708" y="1"/>
                </a:moveTo>
                <a:lnTo>
                  <a:pt x="1379" y="0"/>
                </a:lnTo>
                <a:lnTo>
                  <a:pt x="0" y="1189"/>
                </a:lnTo>
                <a:lnTo>
                  <a:pt x="1708" y="1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9" name="Freeform 13"/>
          <p:cNvSpPr>
            <a:spLocks/>
          </p:cNvSpPr>
          <p:nvPr/>
        </p:nvSpPr>
        <p:spPr bwMode="gray">
          <a:xfrm>
            <a:off x="2498725" y="-9525"/>
            <a:ext cx="6105525" cy="6867525"/>
          </a:xfrm>
          <a:custGeom>
            <a:avLst/>
            <a:gdLst/>
            <a:ahLst/>
            <a:cxnLst>
              <a:cxn ang="0">
                <a:pos x="3665" y="0"/>
              </a:cxn>
              <a:cxn ang="0">
                <a:pos x="2122" y="0"/>
              </a:cxn>
              <a:cxn ang="0">
                <a:pos x="0" y="1339"/>
              </a:cxn>
              <a:cxn ang="0">
                <a:pos x="0" y="1950"/>
              </a:cxn>
              <a:cxn ang="0">
                <a:pos x="1215" y="4354"/>
              </a:cxn>
              <a:cxn ang="0">
                <a:pos x="1941" y="4354"/>
              </a:cxn>
              <a:cxn ang="0">
                <a:pos x="72" y="1877"/>
              </a:cxn>
              <a:cxn ang="0">
                <a:pos x="72" y="1361"/>
              </a:cxn>
              <a:cxn ang="0">
                <a:pos x="3846" y="0"/>
              </a:cxn>
              <a:cxn ang="0">
                <a:pos x="2122" y="0"/>
              </a:cxn>
            </a:cxnLst>
            <a:rect l="0" t="0" r="r" b="b"/>
            <a:pathLst>
              <a:path w="3846" h="4354">
                <a:moveTo>
                  <a:pt x="3665" y="0"/>
                </a:moveTo>
                <a:lnTo>
                  <a:pt x="2122" y="0"/>
                </a:lnTo>
                <a:lnTo>
                  <a:pt x="0" y="1339"/>
                </a:lnTo>
                <a:lnTo>
                  <a:pt x="0" y="1950"/>
                </a:lnTo>
                <a:lnTo>
                  <a:pt x="1215" y="4354"/>
                </a:lnTo>
                <a:lnTo>
                  <a:pt x="1941" y="4354"/>
                </a:lnTo>
                <a:lnTo>
                  <a:pt x="72" y="1877"/>
                </a:lnTo>
                <a:lnTo>
                  <a:pt x="72" y="1361"/>
                </a:lnTo>
                <a:lnTo>
                  <a:pt x="3846" y="0"/>
                </a:lnTo>
                <a:lnTo>
                  <a:pt x="2122" y="0"/>
                </a:lnTo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0" name="Freeform 14"/>
          <p:cNvSpPr>
            <a:spLocks/>
          </p:cNvSpPr>
          <p:nvPr/>
        </p:nvSpPr>
        <p:spPr bwMode="gray">
          <a:xfrm>
            <a:off x="-9525" y="185738"/>
            <a:ext cx="2246313" cy="5984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15" y="1197"/>
              </a:cxn>
              <a:cxn ang="0">
                <a:pos x="1415" y="1862"/>
              </a:cxn>
              <a:cxn ang="0">
                <a:pos x="0" y="3770"/>
              </a:cxn>
              <a:cxn ang="0">
                <a:pos x="0" y="3272"/>
              </a:cxn>
              <a:cxn ang="0">
                <a:pos x="1376" y="1801"/>
              </a:cxn>
              <a:cxn ang="0">
                <a:pos x="1376" y="1272"/>
              </a:cxn>
              <a:cxn ang="0">
                <a:pos x="6" y="962"/>
              </a:cxn>
              <a:cxn ang="0">
                <a:pos x="0" y="0"/>
              </a:cxn>
            </a:cxnLst>
            <a:rect l="0" t="0" r="r" b="b"/>
            <a:pathLst>
              <a:path w="1415" h="3770">
                <a:moveTo>
                  <a:pt x="0" y="0"/>
                </a:moveTo>
                <a:lnTo>
                  <a:pt x="1415" y="1197"/>
                </a:lnTo>
                <a:lnTo>
                  <a:pt x="1415" y="1862"/>
                </a:lnTo>
                <a:lnTo>
                  <a:pt x="0" y="3770"/>
                </a:lnTo>
                <a:lnTo>
                  <a:pt x="0" y="3272"/>
                </a:lnTo>
                <a:lnTo>
                  <a:pt x="1376" y="1801"/>
                </a:lnTo>
                <a:lnTo>
                  <a:pt x="1376" y="1272"/>
                </a:lnTo>
                <a:lnTo>
                  <a:pt x="6" y="9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1" name="Freeform 15"/>
          <p:cNvSpPr>
            <a:spLocks/>
          </p:cNvSpPr>
          <p:nvPr/>
        </p:nvSpPr>
        <p:spPr bwMode="gray">
          <a:xfrm>
            <a:off x="2608263" y="642938"/>
            <a:ext cx="6540500" cy="6215062"/>
          </a:xfrm>
          <a:custGeom>
            <a:avLst/>
            <a:gdLst/>
            <a:ahLst/>
            <a:cxnLst>
              <a:cxn ang="0">
                <a:pos x="4115" y="0"/>
              </a:cxn>
              <a:cxn ang="0">
                <a:pos x="4120" y="500"/>
              </a:cxn>
              <a:cxn ang="0">
                <a:pos x="61" y="1059"/>
              </a:cxn>
              <a:cxn ang="0">
                <a:pos x="61" y="1466"/>
              </a:cxn>
              <a:cxn ang="0">
                <a:pos x="2419" y="3915"/>
              </a:cxn>
              <a:cxn ang="0">
                <a:pos x="1830" y="3915"/>
              </a:cxn>
              <a:cxn ang="0">
                <a:pos x="0" y="1449"/>
              </a:cxn>
              <a:cxn ang="0">
                <a:pos x="0" y="967"/>
              </a:cxn>
              <a:cxn ang="0">
                <a:pos x="4115" y="0"/>
              </a:cxn>
            </a:cxnLst>
            <a:rect l="0" t="0" r="r" b="b"/>
            <a:pathLst>
              <a:path w="4120" h="3915">
                <a:moveTo>
                  <a:pt x="4115" y="0"/>
                </a:moveTo>
                <a:lnTo>
                  <a:pt x="4120" y="500"/>
                </a:lnTo>
                <a:lnTo>
                  <a:pt x="61" y="1059"/>
                </a:lnTo>
                <a:lnTo>
                  <a:pt x="61" y="1466"/>
                </a:lnTo>
                <a:lnTo>
                  <a:pt x="2419" y="3915"/>
                </a:lnTo>
                <a:lnTo>
                  <a:pt x="1830" y="3915"/>
                </a:lnTo>
                <a:lnTo>
                  <a:pt x="0" y="1449"/>
                </a:lnTo>
                <a:lnTo>
                  <a:pt x="0" y="967"/>
                </a:lnTo>
                <a:lnTo>
                  <a:pt x="4115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2" name="Freeform 16"/>
          <p:cNvSpPr>
            <a:spLocks/>
          </p:cNvSpPr>
          <p:nvPr/>
        </p:nvSpPr>
        <p:spPr bwMode="gray">
          <a:xfrm>
            <a:off x="2586038" y="-17463"/>
            <a:ext cx="6557962" cy="6875463"/>
          </a:xfrm>
          <a:custGeom>
            <a:avLst/>
            <a:gdLst/>
            <a:ahLst/>
            <a:cxnLst>
              <a:cxn ang="0">
                <a:pos x="4131" y="0"/>
              </a:cxn>
              <a:cxn ang="0">
                <a:pos x="4126" y="494"/>
              </a:cxn>
              <a:cxn ang="0">
                <a:pos x="55" y="1404"/>
              </a:cxn>
              <a:cxn ang="0">
                <a:pos x="55" y="1853"/>
              </a:cxn>
              <a:cxn ang="0">
                <a:pos x="3156" y="4348"/>
              </a:cxn>
              <a:cxn ang="0">
                <a:pos x="2067" y="4348"/>
              </a:cxn>
              <a:cxn ang="0">
                <a:pos x="0" y="1882"/>
              </a:cxn>
              <a:cxn ang="0">
                <a:pos x="0" y="1355"/>
              </a:cxn>
              <a:cxn ang="0">
                <a:pos x="3615" y="0"/>
              </a:cxn>
              <a:cxn ang="0">
                <a:pos x="4131" y="0"/>
              </a:cxn>
            </a:cxnLst>
            <a:rect l="0" t="0" r="r" b="b"/>
            <a:pathLst>
              <a:path w="4131" h="4348">
                <a:moveTo>
                  <a:pt x="4131" y="0"/>
                </a:moveTo>
                <a:lnTo>
                  <a:pt x="4126" y="494"/>
                </a:lnTo>
                <a:lnTo>
                  <a:pt x="55" y="1404"/>
                </a:lnTo>
                <a:lnTo>
                  <a:pt x="55" y="1853"/>
                </a:lnTo>
                <a:lnTo>
                  <a:pt x="3156" y="4348"/>
                </a:lnTo>
                <a:lnTo>
                  <a:pt x="2067" y="4348"/>
                </a:lnTo>
                <a:lnTo>
                  <a:pt x="0" y="1882"/>
                </a:lnTo>
                <a:lnTo>
                  <a:pt x="0" y="1355"/>
                </a:lnTo>
                <a:lnTo>
                  <a:pt x="3615" y="0"/>
                </a:lnTo>
                <a:lnTo>
                  <a:pt x="413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3" name="Freeform 17"/>
          <p:cNvSpPr>
            <a:spLocks/>
          </p:cNvSpPr>
          <p:nvPr/>
        </p:nvSpPr>
        <p:spPr bwMode="gray">
          <a:xfrm>
            <a:off x="2771775" y="-26988"/>
            <a:ext cx="5761038" cy="2087563"/>
          </a:xfrm>
          <a:custGeom>
            <a:avLst/>
            <a:gdLst/>
            <a:ahLst/>
            <a:cxnLst>
              <a:cxn ang="0">
                <a:pos x="0" y="1315"/>
              </a:cxn>
              <a:cxn ang="0">
                <a:pos x="2858" y="0"/>
              </a:cxn>
              <a:cxn ang="0">
                <a:pos x="3629" y="0"/>
              </a:cxn>
              <a:cxn ang="0">
                <a:pos x="0" y="1315"/>
              </a:cxn>
            </a:cxnLst>
            <a:rect l="0" t="0" r="r" b="b"/>
            <a:pathLst>
              <a:path w="3629" h="1315">
                <a:moveTo>
                  <a:pt x="0" y="1315"/>
                </a:moveTo>
                <a:lnTo>
                  <a:pt x="2858" y="0"/>
                </a:lnTo>
                <a:lnTo>
                  <a:pt x="3629" y="0"/>
                </a:lnTo>
                <a:lnTo>
                  <a:pt x="0" y="131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4" name="Freeform 18"/>
          <p:cNvSpPr>
            <a:spLocks/>
          </p:cNvSpPr>
          <p:nvPr/>
        </p:nvSpPr>
        <p:spPr bwMode="gray">
          <a:xfrm>
            <a:off x="2555875" y="2924175"/>
            <a:ext cx="3384550" cy="3944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32" y="2495"/>
              </a:cxn>
              <a:cxn ang="0">
                <a:pos x="1814" y="2495"/>
              </a:cxn>
              <a:cxn ang="0">
                <a:pos x="0" y="0"/>
              </a:cxn>
            </a:cxnLst>
            <a:rect l="0" t="0" r="r" b="b"/>
            <a:pathLst>
              <a:path w="2132" h="2495">
                <a:moveTo>
                  <a:pt x="0" y="0"/>
                </a:moveTo>
                <a:lnTo>
                  <a:pt x="2132" y="2495"/>
                </a:lnTo>
                <a:lnTo>
                  <a:pt x="1814" y="24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5001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0" name="Freeform 24"/>
          <p:cNvSpPr>
            <a:spLocks/>
          </p:cNvSpPr>
          <p:nvPr/>
        </p:nvSpPr>
        <p:spPr bwMode="gray">
          <a:xfrm>
            <a:off x="-19050" y="180975"/>
            <a:ext cx="2262188" cy="1914525"/>
          </a:xfrm>
          <a:custGeom>
            <a:avLst/>
            <a:gdLst/>
            <a:ahLst/>
            <a:cxnLst>
              <a:cxn ang="0">
                <a:pos x="1425" y="1206"/>
              </a:cxn>
              <a:cxn ang="0">
                <a:pos x="0" y="0"/>
              </a:cxn>
              <a:cxn ang="0">
                <a:pos x="0" y="186"/>
              </a:cxn>
              <a:cxn ang="0">
                <a:pos x="1425" y="1206"/>
              </a:cxn>
            </a:cxnLst>
            <a:rect l="0" t="0" r="r" b="b"/>
            <a:pathLst>
              <a:path w="1425" h="1206">
                <a:moveTo>
                  <a:pt x="1425" y="1206"/>
                </a:moveTo>
                <a:lnTo>
                  <a:pt x="0" y="0"/>
                </a:lnTo>
                <a:lnTo>
                  <a:pt x="0" y="186"/>
                </a:lnTo>
                <a:lnTo>
                  <a:pt x="1425" y="1206"/>
                </a:lnTo>
                <a:close/>
              </a:path>
            </a:pathLst>
          </a:custGeom>
          <a:solidFill>
            <a:srgbClr val="333333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1" name="Freeform 25"/>
          <p:cNvSpPr>
            <a:spLocks/>
          </p:cNvSpPr>
          <p:nvPr/>
        </p:nvSpPr>
        <p:spPr bwMode="gray">
          <a:xfrm>
            <a:off x="-12700" y="3105150"/>
            <a:ext cx="2327275" cy="3762375"/>
          </a:xfrm>
          <a:custGeom>
            <a:avLst/>
            <a:gdLst/>
            <a:ahLst/>
            <a:cxnLst>
              <a:cxn ang="0">
                <a:pos x="0" y="2248"/>
              </a:cxn>
              <a:cxn ang="0">
                <a:pos x="1466" y="0"/>
              </a:cxn>
              <a:cxn ang="0">
                <a:pos x="194" y="2370"/>
              </a:cxn>
              <a:cxn ang="0">
                <a:pos x="4" y="2364"/>
              </a:cxn>
              <a:cxn ang="0">
                <a:pos x="0" y="2248"/>
              </a:cxn>
            </a:cxnLst>
            <a:rect l="0" t="0" r="r" b="b"/>
            <a:pathLst>
              <a:path w="1466" h="2370">
                <a:moveTo>
                  <a:pt x="0" y="2248"/>
                </a:moveTo>
                <a:lnTo>
                  <a:pt x="1466" y="0"/>
                </a:lnTo>
                <a:lnTo>
                  <a:pt x="194" y="2370"/>
                </a:lnTo>
                <a:lnTo>
                  <a:pt x="4" y="2364"/>
                </a:lnTo>
                <a:lnTo>
                  <a:pt x="0" y="2248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2" name="Freeform 26"/>
          <p:cNvSpPr>
            <a:spLocks/>
          </p:cNvSpPr>
          <p:nvPr/>
        </p:nvSpPr>
        <p:spPr bwMode="gray">
          <a:xfrm>
            <a:off x="-9525" y="1403350"/>
            <a:ext cx="2317750" cy="52657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643"/>
              </a:cxn>
              <a:cxn ang="0">
                <a:pos x="1410" y="564"/>
              </a:cxn>
              <a:cxn ang="0">
                <a:pos x="1410" y="1049"/>
              </a:cxn>
              <a:cxn ang="0">
                <a:pos x="0" y="2852"/>
              </a:cxn>
              <a:cxn ang="0">
                <a:pos x="0" y="3317"/>
              </a:cxn>
              <a:cxn ang="0">
                <a:pos x="1460" y="1062"/>
              </a:cxn>
              <a:cxn ang="0">
                <a:pos x="1460" y="505"/>
              </a:cxn>
              <a:cxn ang="0">
                <a:pos x="6" y="0"/>
              </a:cxn>
            </a:cxnLst>
            <a:rect l="0" t="0" r="r" b="b"/>
            <a:pathLst>
              <a:path w="1460" h="3317">
                <a:moveTo>
                  <a:pt x="6" y="0"/>
                </a:moveTo>
                <a:lnTo>
                  <a:pt x="6" y="643"/>
                </a:lnTo>
                <a:lnTo>
                  <a:pt x="1410" y="564"/>
                </a:lnTo>
                <a:lnTo>
                  <a:pt x="1410" y="1049"/>
                </a:lnTo>
                <a:lnTo>
                  <a:pt x="0" y="2852"/>
                </a:lnTo>
                <a:lnTo>
                  <a:pt x="0" y="3317"/>
                </a:lnTo>
                <a:lnTo>
                  <a:pt x="1460" y="1062"/>
                </a:lnTo>
                <a:lnTo>
                  <a:pt x="1460" y="505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132" name="Group 36"/>
          <p:cNvGrpSpPr>
            <a:grpSpLocks/>
          </p:cNvGrpSpPr>
          <p:nvPr/>
        </p:nvGrpSpPr>
        <p:grpSpPr bwMode="auto">
          <a:xfrm>
            <a:off x="0" y="-19050"/>
            <a:ext cx="9153525" cy="6886575"/>
            <a:chOff x="0" y="0"/>
            <a:chExt cx="5760" cy="4326"/>
          </a:xfrm>
        </p:grpSpPr>
        <p:pic>
          <p:nvPicPr>
            <p:cNvPr id="4131" name="Picture 35" descr="11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0" y="0"/>
              <a:ext cx="5760" cy="4326"/>
            </a:xfrm>
            <a:prstGeom prst="rect">
              <a:avLst/>
            </a:prstGeom>
            <a:noFill/>
          </p:spPr>
        </p:pic>
        <p:sp>
          <p:nvSpPr>
            <p:cNvPr id="4123" name="Rectangle 27"/>
            <p:cNvSpPr>
              <a:spLocks noChangeArrowheads="1"/>
            </p:cNvSpPr>
            <p:nvPr userDrawn="1"/>
          </p:nvSpPr>
          <p:spPr bwMode="gray">
            <a:xfrm>
              <a:off x="212" y="462"/>
              <a:ext cx="5334" cy="3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115" name="Picture 19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4141788" y="4041775"/>
            <a:ext cx="415925" cy="415925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3787775"/>
            <a:ext cx="7772400" cy="8858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29150" y="3505200"/>
            <a:ext cx="4129088" cy="457200"/>
          </a:xfrm>
        </p:spPr>
        <p:txBody>
          <a:bodyPr/>
          <a:lstStyle>
            <a:lvl1pPr marL="0" indent="0" algn="dist">
              <a:buFontTx/>
              <a:buNone/>
              <a:defRPr sz="2000" b="1">
                <a:solidFill>
                  <a:srgbClr val="777777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gray">
          <a:xfrm>
            <a:off x="7561263" y="5476875"/>
            <a:ext cx="119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FF7F00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gray">
          <a:xfrm>
            <a:off x="6618288" y="5781675"/>
            <a:ext cx="2139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Times New Roman" pitchFamily="18" charset="0"/>
              </a:rPr>
              <a:t>www.themegallery.com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B4B975-FFD3-492F-80D6-2F8E30D6D4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46" name="Rectangle 50"/>
          <p:cNvSpPr>
            <a:spLocks noChangeArrowheads="1"/>
          </p:cNvSpPr>
          <p:nvPr/>
        </p:nvSpPr>
        <p:spPr bwMode="gray">
          <a:xfrm>
            <a:off x="341313" y="722313"/>
            <a:ext cx="8478837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Box 28"/>
          <p:cNvSpPr txBox="1"/>
          <p:nvPr userDrawn="1"/>
        </p:nvSpPr>
        <p:spPr>
          <a:xfrm>
            <a:off x="0" y="6627168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latin typeface="+mn-lt"/>
              </a:rPr>
              <a:t>www.trungtamtinhoc.edu.vn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A23AF-8439-4E49-8DEE-3A6D10B9B6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5927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5927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6B850-CA7D-4539-850B-59DC779D80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83325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8E79F10D-A928-4C9A-BDF9-033C4E4BA2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12829-49E3-4E17-B3A1-69417714C4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3330E-6C32-4BFE-8810-01D51B7355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6DCF0-D2CB-4FE5-BA28-8D3CBF35D1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23176-D4F8-40F6-853D-07FA7FED17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2CAFE-1915-4C47-8B69-5B6D3A95C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6B665-8611-4CB3-9D50-2F866A3C39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6AB3A-3480-47E4-B19B-DFC9346851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CB35E-5399-4F75-922A-589ECD53FB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 9"/>
          <p:cNvSpPr>
            <a:spLocks/>
          </p:cNvSpPr>
          <p:nvPr/>
        </p:nvSpPr>
        <p:spPr bwMode="gray">
          <a:xfrm>
            <a:off x="7658100" y="0"/>
            <a:ext cx="1104900" cy="6848475"/>
          </a:xfrm>
          <a:custGeom>
            <a:avLst/>
            <a:gdLst/>
            <a:ahLst/>
            <a:cxnLst>
              <a:cxn ang="0">
                <a:pos x="312" y="0"/>
              </a:cxn>
              <a:cxn ang="0">
                <a:pos x="528" y="444"/>
              </a:cxn>
              <a:cxn ang="0">
                <a:pos x="696" y="960"/>
              </a:cxn>
              <a:cxn ang="0">
                <a:pos x="426" y="4314"/>
              </a:cxn>
              <a:cxn ang="0">
                <a:pos x="108" y="4314"/>
              </a:cxn>
              <a:cxn ang="0">
                <a:pos x="648" y="960"/>
              </a:cxn>
              <a:cxn ang="0">
                <a:pos x="456" y="432"/>
              </a:cxn>
              <a:cxn ang="0">
                <a:pos x="0" y="0"/>
              </a:cxn>
              <a:cxn ang="0">
                <a:pos x="312" y="0"/>
              </a:cxn>
            </a:cxnLst>
            <a:rect l="0" t="0" r="r" b="b"/>
            <a:pathLst>
              <a:path w="696" h="4314">
                <a:moveTo>
                  <a:pt x="312" y="0"/>
                </a:moveTo>
                <a:lnTo>
                  <a:pt x="528" y="444"/>
                </a:lnTo>
                <a:lnTo>
                  <a:pt x="696" y="960"/>
                </a:lnTo>
                <a:lnTo>
                  <a:pt x="426" y="4314"/>
                </a:lnTo>
                <a:lnTo>
                  <a:pt x="108" y="4314"/>
                </a:lnTo>
                <a:lnTo>
                  <a:pt x="648" y="960"/>
                </a:lnTo>
                <a:lnTo>
                  <a:pt x="456" y="432"/>
                </a:lnTo>
                <a:lnTo>
                  <a:pt x="0" y="0"/>
                </a:lnTo>
                <a:lnTo>
                  <a:pt x="312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1066800" y="0"/>
            <a:ext cx="7543800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36" y="0"/>
              </a:cxn>
              <a:cxn ang="0">
                <a:pos x="4590" y="450"/>
              </a:cxn>
              <a:cxn ang="0">
                <a:pos x="4752" y="972"/>
              </a:cxn>
              <a:cxn ang="0">
                <a:pos x="3600" y="4320"/>
              </a:cxn>
              <a:cxn ang="0">
                <a:pos x="3312" y="4320"/>
              </a:cxn>
              <a:cxn ang="0">
                <a:pos x="4712" y="994"/>
              </a:cxn>
              <a:cxn ang="0">
                <a:pos x="4518" y="524"/>
              </a:cxn>
              <a:cxn ang="0">
                <a:pos x="0" y="0"/>
              </a:cxn>
            </a:cxnLst>
            <a:rect l="0" t="0" r="r" b="b"/>
            <a:pathLst>
              <a:path w="4752" h="4320">
                <a:moveTo>
                  <a:pt x="0" y="0"/>
                </a:moveTo>
                <a:lnTo>
                  <a:pt x="1536" y="0"/>
                </a:lnTo>
                <a:lnTo>
                  <a:pt x="4590" y="450"/>
                </a:lnTo>
                <a:lnTo>
                  <a:pt x="4752" y="972"/>
                </a:lnTo>
                <a:lnTo>
                  <a:pt x="3600" y="4320"/>
                </a:lnTo>
                <a:lnTo>
                  <a:pt x="3312" y="4320"/>
                </a:lnTo>
                <a:lnTo>
                  <a:pt x="4712" y="994"/>
                </a:lnTo>
                <a:lnTo>
                  <a:pt x="4518" y="5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5" name="Freeform 11"/>
          <p:cNvSpPr>
            <a:spLocks/>
          </p:cNvSpPr>
          <p:nvPr/>
        </p:nvSpPr>
        <p:spPr bwMode="gray">
          <a:xfrm>
            <a:off x="5486400" y="1657350"/>
            <a:ext cx="2990850" cy="5200650"/>
          </a:xfrm>
          <a:custGeom>
            <a:avLst/>
            <a:gdLst/>
            <a:ahLst/>
            <a:cxnLst>
              <a:cxn ang="0">
                <a:pos x="384" y="3276"/>
              </a:cxn>
              <a:cxn ang="0">
                <a:pos x="1884" y="0"/>
              </a:cxn>
              <a:cxn ang="0">
                <a:pos x="0" y="3276"/>
              </a:cxn>
              <a:cxn ang="0">
                <a:pos x="384" y="3276"/>
              </a:cxn>
            </a:cxnLst>
            <a:rect l="0" t="0" r="r" b="b"/>
            <a:pathLst>
              <a:path w="1884" h="3276">
                <a:moveTo>
                  <a:pt x="384" y="3276"/>
                </a:moveTo>
                <a:lnTo>
                  <a:pt x="1884" y="0"/>
                </a:lnTo>
                <a:lnTo>
                  <a:pt x="0" y="3276"/>
                </a:lnTo>
                <a:lnTo>
                  <a:pt x="384" y="3276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6" name="Freeform 12"/>
          <p:cNvSpPr>
            <a:spLocks/>
          </p:cNvSpPr>
          <p:nvPr/>
        </p:nvSpPr>
        <p:spPr bwMode="gray">
          <a:xfrm>
            <a:off x="3429000" y="0"/>
            <a:ext cx="5172075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82" y="475"/>
              </a:cxn>
              <a:cxn ang="0">
                <a:pos x="3210" y="936"/>
              </a:cxn>
              <a:cxn ang="0">
                <a:pos x="1728" y="4320"/>
              </a:cxn>
              <a:cxn ang="0">
                <a:pos x="1872" y="4320"/>
              </a:cxn>
              <a:cxn ang="0">
                <a:pos x="3258" y="912"/>
              </a:cxn>
              <a:cxn ang="0">
                <a:pos x="3120" y="432"/>
              </a:cxn>
              <a:cxn ang="0">
                <a:pos x="1296" y="0"/>
              </a:cxn>
              <a:cxn ang="0">
                <a:pos x="0" y="0"/>
              </a:cxn>
            </a:cxnLst>
            <a:rect l="0" t="0" r="r" b="b"/>
            <a:pathLst>
              <a:path w="3258" h="4320">
                <a:moveTo>
                  <a:pt x="0" y="0"/>
                </a:moveTo>
                <a:lnTo>
                  <a:pt x="3082" y="475"/>
                </a:lnTo>
                <a:lnTo>
                  <a:pt x="3210" y="936"/>
                </a:lnTo>
                <a:lnTo>
                  <a:pt x="1728" y="4320"/>
                </a:lnTo>
                <a:lnTo>
                  <a:pt x="1872" y="4320"/>
                </a:lnTo>
                <a:lnTo>
                  <a:pt x="3258" y="912"/>
                </a:lnTo>
                <a:lnTo>
                  <a:pt x="3120" y="432"/>
                </a:lnTo>
                <a:lnTo>
                  <a:pt x="12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8" name="Freeform 14"/>
          <p:cNvSpPr>
            <a:spLocks/>
          </p:cNvSpPr>
          <p:nvPr/>
        </p:nvSpPr>
        <p:spPr bwMode="gray">
          <a:xfrm>
            <a:off x="8382000" y="0"/>
            <a:ext cx="762000" cy="11430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96"/>
              </a:cxn>
              <a:cxn ang="0">
                <a:pos x="354" y="690"/>
              </a:cxn>
              <a:cxn ang="0">
                <a:pos x="480" y="720"/>
              </a:cxn>
              <a:cxn ang="0">
                <a:pos x="480" y="576"/>
              </a:cxn>
              <a:cxn ang="0">
                <a:pos x="48" y="96"/>
              </a:cxn>
              <a:cxn ang="0">
                <a:pos x="89" y="0"/>
              </a:cxn>
              <a:cxn ang="0">
                <a:pos x="48" y="0"/>
              </a:cxn>
            </a:cxnLst>
            <a:rect l="0" t="0" r="r" b="b"/>
            <a:pathLst>
              <a:path w="480" h="720">
                <a:moveTo>
                  <a:pt x="48" y="0"/>
                </a:moveTo>
                <a:lnTo>
                  <a:pt x="0" y="96"/>
                </a:lnTo>
                <a:lnTo>
                  <a:pt x="354" y="690"/>
                </a:lnTo>
                <a:lnTo>
                  <a:pt x="480" y="720"/>
                </a:lnTo>
                <a:lnTo>
                  <a:pt x="480" y="576"/>
                </a:lnTo>
                <a:lnTo>
                  <a:pt x="48" y="96"/>
                </a:lnTo>
                <a:lnTo>
                  <a:pt x="89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9" name="Freeform 15"/>
          <p:cNvSpPr>
            <a:spLocks/>
          </p:cNvSpPr>
          <p:nvPr/>
        </p:nvSpPr>
        <p:spPr bwMode="gray">
          <a:xfrm>
            <a:off x="8610600" y="228600"/>
            <a:ext cx="533400" cy="533400"/>
          </a:xfrm>
          <a:custGeom>
            <a:avLst/>
            <a:gdLst/>
            <a:ahLst/>
            <a:cxnLst>
              <a:cxn ang="0">
                <a:pos x="336" y="336"/>
              </a:cxn>
              <a:cxn ang="0">
                <a:pos x="0" y="0"/>
              </a:cxn>
              <a:cxn ang="0">
                <a:pos x="336" y="240"/>
              </a:cxn>
              <a:cxn ang="0">
                <a:pos x="336" y="336"/>
              </a:cxn>
            </a:cxnLst>
            <a:rect l="0" t="0" r="r" b="b"/>
            <a:pathLst>
              <a:path w="336" h="336">
                <a:moveTo>
                  <a:pt x="336" y="336"/>
                </a:moveTo>
                <a:lnTo>
                  <a:pt x="0" y="0"/>
                </a:lnTo>
                <a:lnTo>
                  <a:pt x="336" y="240"/>
                </a:lnTo>
                <a:lnTo>
                  <a:pt x="336" y="336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73" name="Group 49"/>
          <p:cNvGrpSpPr>
            <a:grpSpLocks/>
          </p:cNvGrpSpPr>
          <p:nvPr/>
        </p:nvGrpSpPr>
        <p:grpSpPr bwMode="auto">
          <a:xfrm>
            <a:off x="5562600" y="0"/>
            <a:ext cx="3267075" cy="6858000"/>
            <a:chOff x="3504" y="0"/>
            <a:chExt cx="2058" cy="4320"/>
          </a:xfrm>
        </p:grpSpPr>
        <p:sp>
          <p:nvSpPr>
            <p:cNvPr id="1037" name="Freeform 13"/>
            <p:cNvSpPr>
              <a:spLocks/>
            </p:cNvSpPr>
            <p:nvPr userDrawn="1"/>
          </p:nvSpPr>
          <p:spPr bwMode="gray">
            <a:xfrm>
              <a:off x="3504" y="0"/>
              <a:ext cx="2058" cy="43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6" y="0"/>
                </a:cxn>
                <a:cxn ang="0">
                  <a:pos x="1854" y="402"/>
                </a:cxn>
                <a:cxn ang="0">
                  <a:pos x="2058" y="972"/>
                </a:cxn>
                <a:cxn ang="0">
                  <a:pos x="1296" y="4320"/>
                </a:cxn>
                <a:cxn ang="0">
                  <a:pos x="720" y="4320"/>
                </a:cxn>
                <a:cxn ang="0">
                  <a:pos x="1920" y="912"/>
                </a:cxn>
                <a:cxn ang="0">
                  <a:pos x="1776" y="432"/>
                </a:cxn>
                <a:cxn ang="0">
                  <a:pos x="0" y="0"/>
                </a:cxn>
              </a:cxnLst>
              <a:rect l="0" t="0" r="r" b="b"/>
              <a:pathLst>
                <a:path w="2058" h="4320">
                  <a:moveTo>
                    <a:pt x="0" y="0"/>
                  </a:moveTo>
                  <a:lnTo>
                    <a:pt x="1056" y="0"/>
                  </a:lnTo>
                  <a:lnTo>
                    <a:pt x="1854" y="402"/>
                  </a:lnTo>
                  <a:lnTo>
                    <a:pt x="2058" y="972"/>
                  </a:lnTo>
                  <a:lnTo>
                    <a:pt x="1296" y="4320"/>
                  </a:lnTo>
                  <a:lnTo>
                    <a:pt x="720" y="4320"/>
                  </a:lnTo>
                  <a:lnTo>
                    <a:pt x="1920" y="912"/>
                  </a:lnTo>
                  <a:lnTo>
                    <a:pt x="1776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 userDrawn="1"/>
          </p:nvSpPr>
          <p:spPr bwMode="gray">
            <a:xfrm>
              <a:off x="4217" y="1056"/>
              <a:ext cx="1152" cy="3264"/>
            </a:xfrm>
            <a:custGeom>
              <a:avLst/>
              <a:gdLst/>
              <a:ahLst/>
              <a:cxnLst>
                <a:cxn ang="0">
                  <a:pos x="0" y="3264"/>
                </a:cxn>
                <a:cxn ang="0">
                  <a:pos x="1152" y="0"/>
                </a:cxn>
                <a:cxn ang="0">
                  <a:pos x="96" y="3264"/>
                </a:cxn>
                <a:cxn ang="0">
                  <a:pos x="0" y="3264"/>
                </a:cxn>
              </a:cxnLst>
              <a:rect l="0" t="0" r="r" b="b"/>
              <a:pathLst>
                <a:path w="1152" h="3264">
                  <a:moveTo>
                    <a:pt x="0" y="3264"/>
                  </a:moveTo>
                  <a:lnTo>
                    <a:pt x="1152" y="0"/>
                  </a:lnTo>
                  <a:lnTo>
                    <a:pt x="96" y="3264"/>
                  </a:lnTo>
                  <a:lnTo>
                    <a:pt x="0" y="326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142875" y="765175"/>
            <a:ext cx="8858250" cy="5943600"/>
            <a:chOff x="90" y="480"/>
            <a:chExt cx="5580" cy="3744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381000" y="676275"/>
            <a:ext cx="62484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43" name="Picture 19" descr="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>
            <a:off x="500063" y="577850"/>
            <a:ext cx="371475" cy="3714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03288" y="198438"/>
            <a:ext cx="6302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8332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83325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8332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44255E-B821-4E9D-B240-8259A4F446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6180" y="6666424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latin typeface="+mn-lt"/>
              </a:rPr>
              <a:t>www.trungtamtinhoc.edu.vn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26.JPG"/><Relationship Id="rId7" Type="http://schemas.openxmlformats.org/officeDocument/2006/relationships/slide" Target="slide2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10" Type="http://schemas.openxmlformats.org/officeDocument/2006/relationships/image" Target="../media/image27.gif"/><Relationship Id="rId4" Type="http://schemas.openxmlformats.org/officeDocument/2006/relationships/slide" Target="slide18.xml"/><Relationship Id="rId9" Type="http://schemas.openxmlformats.org/officeDocument/2006/relationships/slide" Target="slide2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oleObject" Target="../embeddings/oleObject18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png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32.gif"/><Relationship Id="rId10" Type="http://schemas.openxmlformats.org/officeDocument/2006/relationships/image" Target="../media/image29.emf"/><Relationship Id="rId4" Type="http://schemas.openxmlformats.org/officeDocument/2006/relationships/slide" Target="slide17.xml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audio" Target="../media/audio1.wav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2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ThaiSonBurio\Desktop\Q8-TaQuangBuu.jpg"/>
          <p:cNvPicPr>
            <a:picLocks noChangeAspect="1" noChangeArrowheads="1"/>
          </p:cNvPicPr>
          <p:nvPr/>
        </p:nvPicPr>
        <p:blipFill>
          <a:blip r:embed="rId2">
            <a:lum bright="53000" contrast="-19000"/>
          </a:blip>
          <a:srcRect/>
          <a:stretch>
            <a:fillRect/>
          </a:stretch>
        </p:blipFill>
        <p:spPr bwMode="auto">
          <a:xfrm>
            <a:off x="0" y="30480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" y="2824877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00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VNI-Whimsy" pitchFamily="2" charset="0"/>
              </a:rPr>
              <a:t>KÍNH CHÀO QUÝ THẦY CÔ</a:t>
            </a:r>
          </a:p>
          <a:p>
            <a:pPr algn="ctr"/>
            <a:r>
              <a:rPr lang="en-US" sz="5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00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VNI-Whimsy" pitchFamily="2" charset="0"/>
              </a:rPr>
              <a:t>VÀ CÁC EM HỌC SINH</a:t>
            </a:r>
          </a:p>
        </p:txBody>
      </p:sp>
    </p:spTree>
    <p:extLst>
      <p:ext uri="{BB962C8B-B14F-4D97-AF65-F5344CB8AC3E}">
        <p14:creationId xmlns:p14="http://schemas.microsoft.com/office/powerpoint/2010/main" val="2594680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00CC"/>
                </a:solidFill>
                <a:latin typeface="UTM Showcard" pitchFamily="18" charset="0"/>
              </a:rPr>
              <a:t>3. Tính chất hóa học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5334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UTM Cooper Black" pitchFamily="18" charset="0"/>
              </a:rPr>
              <a:t>a) Phản ứng thế nguyên tử H của nhóm -OH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399" y="1033780"/>
            <a:ext cx="7238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7030A0"/>
                </a:solidFill>
                <a:latin typeface="UTM Cooper Black" pitchFamily="18" charset="0"/>
              </a:rPr>
              <a:t>* Tác dụng với dung dịch bazơ: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" y="1635518"/>
            <a:ext cx="5089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00"/>
                </a:solidFill>
              </a:rPr>
              <a:t>C</a:t>
            </a:r>
            <a:r>
              <a:rPr lang="en-US" sz="3600" b="1" baseline="-25000">
                <a:solidFill>
                  <a:srgbClr val="000000"/>
                </a:solidFill>
              </a:rPr>
              <a:t>6</a:t>
            </a:r>
            <a:r>
              <a:rPr lang="en-US" sz="3600" b="1">
                <a:solidFill>
                  <a:srgbClr val="000000"/>
                </a:solidFill>
              </a:rPr>
              <a:t>H</a:t>
            </a:r>
            <a:r>
              <a:rPr lang="en-US" sz="3600" b="1" baseline="-25000">
                <a:solidFill>
                  <a:srgbClr val="000000"/>
                </a:solidFill>
              </a:rPr>
              <a:t>5</a:t>
            </a:r>
            <a:r>
              <a:rPr lang="en-US" sz="3600" b="1">
                <a:solidFill>
                  <a:srgbClr val="000000"/>
                </a:solidFill>
              </a:rPr>
              <a:t>–O</a:t>
            </a:r>
            <a:r>
              <a:rPr lang="en-US" sz="3600" b="1">
                <a:solidFill>
                  <a:srgbClr val="FF0000"/>
                </a:solidFill>
              </a:rPr>
              <a:t>H </a:t>
            </a:r>
            <a:r>
              <a:rPr lang="en-US" sz="3600" b="1">
                <a:solidFill>
                  <a:srgbClr val="000000"/>
                </a:solidFill>
              </a:rPr>
              <a:t>+ </a:t>
            </a:r>
            <a:r>
              <a:rPr lang="en-US" sz="3600" b="1">
                <a:solidFill>
                  <a:srgbClr val="0000CC"/>
                </a:solidFill>
              </a:rPr>
              <a:t>Na</a:t>
            </a:r>
            <a:r>
              <a:rPr lang="en-US" sz="3600" b="1">
                <a:solidFill>
                  <a:srgbClr val="FF0000"/>
                </a:solidFill>
              </a:rPr>
              <a:t>OH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6800" y="1606649"/>
            <a:ext cx="251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00"/>
                </a:solidFill>
              </a:rPr>
              <a:t>C</a:t>
            </a:r>
            <a:r>
              <a:rPr lang="en-US" sz="3600" b="1" baseline="-25000">
                <a:solidFill>
                  <a:srgbClr val="000000"/>
                </a:solidFill>
              </a:rPr>
              <a:t>6</a:t>
            </a:r>
            <a:r>
              <a:rPr lang="en-US" sz="3600" b="1">
                <a:solidFill>
                  <a:srgbClr val="000000"/>
                </a:solidFill>
              </a:rPr>
              <a:t>H</a:t>
            </a:r>
            <a:r>
              <a:rPr lang="en-US" sz="3600" b="1" baseline="-25000">
                <a:solidFill>
                  <a:srgbClr val="000000"/>
                </a:solidFill>
              </a:rPr>
              <a:t>5</a:t>
            </a:r>
            <a:r>
              <a:rPr lang="en-US" sz="3600" b="1">
                <a:solidFill>
                  <a:srgbClr val="000000"/>
                </a:solidFill>
              </a:rPr>
              <a:t>–O</a:t>
            </a:r>
            <a:r>
              <a:rPr lang="en-US" sz="3600" b="1">
                <a:solidFill>
                  <a:srgbClr val="0000CC"/>
                </a:solidFill>
              </a:rPr>
              <a:t>Na</a:t>
            </a:r>
            <a:r>
              <a:rPr lang="en-US" sz="3600" b="1">
                <a:solidFill>
                  <a:srgbClr val="FF0000"/>
                </a:solidFill>
              </a:rPr>
              <a:t> </a:t>
            </a:r>
            <a:endParaRPr lang="en-US" sz="3600" b="1">
              <a:solidFill>
                <a:srgbClr val="0000CC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62400" y="1958683"/>
            <a:ext cx="951355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924800" y="1588241"/>
            <a:ext cx="989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/>
              </a:rPr>
              <a:t>H</a:t>
            </a:r>
            <a:r>
              <a:rPr lang="en-US" sz="3200" b="1" baseline="-25000">
                <a:solidFill>
                  <a:srgbClr val="FF0000"/>
                </a:solidFill>
                <a:latin typeface="Arial"/>
              </a:rPr>
              <a:t>2</a:t>
            </a:r>
            <a:r>
              <a:rPr lang="en-US" sz="3200" b="1">
                <a:solidFill>
                  <a:srgbClr val="FF0000"/>
                </a:solidFill>
                <a:latin typeface="Arial"/>
              </a:rPr>
              <a:t>O</a:t>
            </a:r>
            <a:endParaRPr lang="en-US" sz="2400" b="1" baseline="-25000">
              <a:solidFill>
                <a:srgbClr val="FF0000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108850"/>
              </p:ext>
            </p:extLst>
          </p:nvPr>
        </p:nvGraphicFramePr>
        <p:xfrm>
          <a:off x="7086600" y="1338580"/>
          <a:ext cx="920750" cy="1252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3" imgW="317160" imgH="431640" progId="Equation.DSMT4">
                  <p:embed/>
                </p:oleObj>
              </mc:Choice>
              <mc:Fallback>
                <p:oleObj name="Equation" r:id="rId3" imgW="317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86600" y="1338580"/>
                        <a:ext cx="920750" cy="1252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399" y="2586335"/>
            <a:ext cx="8761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UTM Cooper Black" pitchFamily="18" charset="0"/>
              </a:rPr>
              <a:t>- Phenol có tính axit rất yếu, yếu hơn cả axit cacbonic.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" y="3124200"/>
            <a:ext cx="2209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0000"/>
                </a:solidFill>
              </a:rPr>
              <a:t>C</a:t>
            </a:r>
            <a:r>
              <a:rPr lang="en-US" sz="3200" b="1" baseline="-25000">
                <a:solidFill>
                  <a:srgbClr val="000000"/>
                </a:solidFill>
              </a:rPr>
              <a:t>6</a:t>
            </a:r>
            <a:r>
              <a:rPr lang="en-US" sz="3200" b="1">
                <a:solidFill>
                  <a:srgbClr val="000000"/>
                </a:solidFill>
              </a:rPr>
              <a:t>H</a:t>
            </a:r>
            <a:r>
              <a:rPr lang="en-US" sz="3200" b="1" baseline="-25000">
                <a:solidFill>
                  <a:srgbClr val="000000"/>
                </a:solidFill>
              </a:rPr>
              <a:t>5</a:t>
            </a:r>
            <a:r>
              <a:rPr lang="en-US" sz="3200" b="1">
                <a:solidFill>
                  <a:srgbClr val="000000"/>
                </a:solidFill>
              </a:rPr>
              <a:t>–O</a:t>
            </a:r>
            <a:r>
              <a:rPr lang="en-US" sz="3200" b="1">
                <a:solidFill>
                  <a:srgbClr val="0000CC"/>
                </a:solidFill>
              </a:rPr>
              <a:t>Na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1200" y="3124200"/>
            <a:ext cx="2849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0000"/>
                </a:solidFill>
              </a:rPr>
              <a:t>+ </a:t>
            </a:r>
            <a:r>
              <a:rPr lang="en-US" sz="3200" b="1">
                <a:solidFill>
                  <a:srgbClr val="FF0000"/>
                </a:solidFill>
              </a:rPr>
              <a:t>CO</a:t>
            </a:r>
            <a:r>
              <a:rPr lang="en-US" sz="3200" b="1" baseline="-25000">
                <a:solidFill>
                  <a:srgbClr val="FF0000"/>
                </a:solidFill>
              </a:rPr>
              <a:t>2</a:t>
            </a:r>
            <a:r>
              <a:rPr lang="en-US" sz="3200" b="1">
                <a:solidFill>
                  <a:srgbClr val="FF0000"/>
                </a:solidFill>
              </a:rPr>
              <a:t> + H</a:t>
            </a:r>
            <a:r>
              <a:rPr lang="en-US" sz="3200" b="1" baseline="-25000">
                <a:solidFill>
                  <a:srgbClr val="FF0000"/>
                </a:solidFill>
              </a:rPr>
              <a:t>2</a:t>
            </a:r>
            <a:r>
              <a:rPr lang="en-US" sz="3200" b="1">
                <a:solidFill>
                  <a:srgbClr val="FF0000"/>
                </a:solidFill>
              </a:rPr>
              <a:t>O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495800" y="3429000"/>
            <a:ext cx="655720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084873" y="3124200"/>
            <a:ext cx="1925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</a:rPr>
              <a:t>C</a:t>
            </a:r>
            <a:r>
              <a:rPr lang="en-US" sz="3200" b="1" baseline="-25000">
                <a:solidFill>
                  <a:srgbClr val="000000"/>
                </a:solidFill>
              </a:rPr>
              <a:t>6</a:t>
            </a:r>
            <a:r>
              <a:rPr lang="en-US" sz="3200" b="1">
                <a:solidFill>
                  <a:srgbClr val="000000"/>
                </a:solidFill>
              </a:rPr>
              <a:t>H</a:t>
            </a:r>
            <a:r>
              <a:rPr lang="en-US" sz="3200" b="1" baseline="-25000">
                <a:solidFill>
                  <a:srgbClr val="000000"/>
                </a:solidFill>
              </a:rPr>
              <a:t>5</a:t>
            </a:r>
            <a:r>
              <a:rPr lang="en-US" sz="3200" b="1">
                <a:solidFill>
                  <a:srgbClr val="000000"/>
                </a:solidFill>
              </a:rPr>
              <a:t>–O</a:t>
            </a:r>
            <a:r>
              <a:rPr lang="en-US" sz="3200" b="1">
                <a:solidFill>
                  <a:srgbClr val="FF0000"/>
                </a:solidFill>
              </a:rPr>
              <a:t>H</a:t>
            </a:r>
            <a:endParaRPr lang="en-US" sz="1600"/>
          </a:p>
        </p:txBody>
      </p:sp>
      <p:sp>
        <p:nvSpPr>
          <p:cNvPr id="24" name="Rectangle 23"/>
          <p:cNvSpPr/>
          <p:nvPr/>
        </p:nvSpPr>
        <p:spPr>
          <a:xfrm>
            <a:off x="6864095" y="3124200"/>
            <a:ext cx="2127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</a:rPr>
              <a:t>+ </a:t>
            </a:r>
            <a:r>
              <a:rPr lang="en-US" sz="3200" b="1">
                <a:solidFill>
                  <a:srgbClr val="0000CC"/>
                </a:solidFill>
              </a:rPr>
              <a:t>Na</a:t>
            </a:r>
            <a:r>
              <a:rPr lang="en-US" sz="3200" b="1">
                <a:solidFill>
                  <a:srgbClr val="FF0000"/>
                </a:solidFill>
              </a:rPr>
              <a:t>HCO</a:t>
            </a:r>
            <a:r>
              <a:rPr lang="en-US" sz="3200" b="1" baseline="-25000">
                <a:solidFill>
                  <a:srgbClr val="FF0000"/>
                </a:solidFill>
              </a:rPr>
              <a:t>3</a:t>
            </a:r>
            <a:endParaRPr lang="en-US" sz="1600" baseline="-2500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" y="3896380"/>
            <a:ext cx="914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UTM Cooper Black" pitchFamily="18" charset="0"/>
              </a:rPr>
              <a:t>- Dung dịch phenol không làm đổi màu quỳ tím.</a:t>
            </a: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invGray">
          <a:xfrm>
            <a:off x="304800" y="5141923"/>
            <a:ext cx="8534400" cy="1487477"/>
          </a:xfrm>
          <a:prstGeom prst="roundRect">
            <a:avLst>
              <a:gd name="adj" fmla="val 53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  <a:scene3d>
            <a:camera prst="legacyPerspectiv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76249" y="5172773"/>
            <a:ext cx="8342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000000"/>
                </a:solidFill>
                <a:latin typeface="UTM Cooper Black" pitchFamily="18" charset="0"/>
              </a:rPr>
              <a:t> Vòng benzen đã làm tăng khả năng phản ứng của nguyên tử H thuộc nhóm OH trong phân tử phenol so với trong phân tử ancol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1000" y="4724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UTM Showcard" pitchFamily="18" charset="0"/>
              </a:rPr>
              <a:t>nhận xét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2133600"/>
            <a:ext cx="2920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UTM Cooper Black" pitchFamily="18" charset="0"/>
              </a:rPr>
              <a:t>Axit phenic</a:t>
            </a:r>
          </a:p>
        </p:txBody>
      </p:sp>
    </p:spTree>
    <p:extLst>
      <p:ext uri="{BB962C8B-B14F-4D97-AF65-F5344CB8AC3E}">
        <p14:creationId xmlns:p14="http://schemas.microsoft.com/office/powerpoint/2010/main" val="1745539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6" grpId="0"/>
      <p:bldP spid="20" grpId="0"/>
      <p:bldP spid="21" grpId="0"/>
      <p:bldP spid="23" grpId="0"/>
      <p:bldP spid="24" grpId="0"/>
      <p:bldP spid="25" grpId="0"/>
      <p:bldP spid="27" grpId="0" animBg="1"/>
      <p:bldP spid="28" grpId="0"/>
      <p:bldP spid="29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00CC"/>
                </a:solidFill>
                <a:latin typeface="UTM Showcard" pitchFamily="18" charset="0"/>
              </a:rPr>
              <a:t>3. Tính chất hóa học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358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rgbClr val="FF0000"/>
                </a:solidFill>
                <a:latin typeface="UTM Cooper Black" pitchFamily="18" charset="0"/>
              </a:rPr>
              <a:t>b) Phản ứng thế nguyên tử H của vòng benzen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599243"/>
              </p:ext>
            </p:extLst>
          </p:nvPr>
        </p:nvGraphicFramePr>
        <p:xfrm>
          <a:off x="471487" y="1763477"/>
          <a:ext cx="1509713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CS ChemDraw Drawing" r:id="rId3" imgW="721895" imgH="1193533" progId="ChemDraw.Document.6.0">
                  <p:embed/>
                </p:oleObj>
              </mc:Choice>
              <mc:Fallback>
                <p:oleObj name="CS ChemDraw Drawing" r:id="rId3" imgW="721895" imgH="1193533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" y="1763477"/>
                        <a:ext cx="1509713" cy="246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772432" y="3316052"/>
            <a:ext cx="1180568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38084" y="3112277"/>
            <a:ext cx="21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0000"/>
                </a:solidFill>
              </a:rPr>
              <a:t>+ 3</a:t>
            </a:r>
            <a:r>
              <a:rPr lang="en-US" sz="3200" b="1">
                <a:solidFill>
                  <a:srgbClr val="0000CC"/>
                </a:solidFill>
              </a:rPr>
              <a:t>Br</a:t>
            </a:r>
            <a:r>
              <a:rPr lang="en-US" sz="3200" b="1" baseline="-25000">
                <a:solidFill>
                  <a:srgbClr val="0000CC"/>
                </a:solidFill>
              </a:rPr>
              <a:t>2 (dd)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325667"/>
              </p:ext>
            </p:extLst>
          </p:nvPr>
        </p:nvGraphicFramePr>
        <p:xfrm>
          <a:off x="4129897" y="1623489"/>
          <a:ext cx="3530600" cy="340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CS ChemDraw Drawing" r:id="rId5" imgW="1691037" imgH="1650104" progId="ChemDraw.Document.6.0">
                  <p:embed/>
                </p:oleObj>
              </mc:Choice>
              <mc:Fallback>
                <p:oleObj name="CS ChemDraw Drawing" r:id="rId5" imgW="1691037" imgH="1650104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897" y="1623489"/>
                        <a:ext cx="3530600" cy="340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15200" y="3011252"/>
            <a:ext cx="179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0000"/>
                </a:solidFill>
              </a:rPr>
              <a:t>+ 3</a:t>
            </a:r>
            <a:r>
              <a:rPr lang="en-US" sz="3200" b="1">
                <a:solidFill>
                  <a:srgbClr val="FF0000"/>
                </a:solidFill>
              </a:rPr>
              <a:t>H</a:t>
            </a:r>
            <a:r>
              <a:rPr lang="en-US" sz="3200" b="1">
                <a:solidFill>
                  <a:srgbClr val="0000CC"/>
                </a:solidFill>
              </a:rPr>
              <a:t>Br</a:t>
            </a:r>
            <a:endParaRPr lang="en-US" sz="3200" b="1" baseline="-25000">
              <a:solidFill>
                <a:srgbClr val="0000CC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934200" y="3011252"/>
            <a:ext cx="0" cy="838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" y="5017277"/>
            <a:ext cx="1627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UTM Cooper Black" pitchFamily="18" charset="0"/>
              </a:rPr>
              <a:t>Phenol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8600" y="4992452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UTM Cooper Black" pitchFamily="18" charset="0"/>
              </a:rPr>
              <a:t>2,4,6-tribromphenol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38965" y="4255277"/>
            <a:ext cx="189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00CC"/>
                </a:solidFill>
                <a:latin typeface="UTM Cooper Black" pitchFamily="18" charset="0"/>
              </a:rPr>
              <a:t>(trắng)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5892225"/>
            <a:ext cx="8625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0000"/>
                </a:solidFill>
                <a:latin typeface="UTM Cooper Black" pitchFamily="18" charset="0"/>
              </a:rPr>
              <a:t>- Phản ứng dùng để nhận biết phenol.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9906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7030A0"/>
                </a:solidFill>
                <a:latin typeface="UTM Cooper Black" pitchFamily="18" charset="0"/>
              </a:rPr>
              <a:t>* Tác dụng với dung dịch Br</a:t>
            </a:r>
            <a:r>
              <a:rPr lang="en-US" sz="3200" baseline="-25000">
                <a:solidFill>
                  <a:srgbClr val="7030A0"/>
                </a:solidFill>
                <a:latin typeface="UTM Cooper Black" pitchFamily="18" charset="0"/>
              </a:rPr>
              <a:t>2</a:t>
            </a:r>
            <a:r>
              <a:rPr lang="en-US" sz="3200">
                <a:solidFill>
                  <a:srgbClr val="7030A0"/>
                </a:solidFill>
                <a:latin typeface="UTM Cooper Black" pitchFamily="18" charset="0"/>
              </a:rPr>
              <a:t>: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981200" y="2514600"/>
            <a:ext cx="476516" cy="4191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0" y="2514600"/>
            <a:ext cx="457200" cy="4191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219200" y="4255277"/>
            <a:ext cx="0" cy="5847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880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00CC"/>
                </a:solidFill>
                <a:latin typeface="UTM Showcard" pitchFamily="18" charset="0"/>
              </a:rPr>
              <a:t>3. Tính chất hóa học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358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rgbClr val="FF0000"/>
                </a:solidFill>
                <a:latin typeface="UTM Cooper Black" pitchFamily="18" charset="0"/>
              </a:rPr>
              <a:t>b) Phản ứng thế nguyên tử H của vòng benzen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9906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7030A0"/>
                </a:solidFill>
                <a:latin typeface="UTM Cooper Black" pitchFamily="18" charset="0"/>
              </a:rPr>
              <a:t>* Tác dụng với HNO</a:t>
            </a:r>
            <a:r>
              <a:rPr lang="en-US" sz="3200" baseline="-25000">
                <a:solidFill>
                  <a:srgbClr val="7030A0"/>
                </a:solidFill>
                <a:latin typeface="UTM Cooper Black" pitchFamily="18" charset="0"/>
              </a:rPr>
              <a:t>3</a:t>
            </a:r>
            <a:r>
              <a:rPr lang="en-US" sz="3200">
                <a:solidFill>
                  <a:srgbClr val="7030A0"/>
                </a:solidFill>
                <a:latin typeface="UTM Cooper Black" pitchFamily="18" charset="0"/>
              </a:rPr>
              <a:t> đặc: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667799"/>
              </p:ext>
            </p:extLst>
          </p:nvPr>
        </p:nvGraphicFramePr>
        <p:xfrm>
          <a:off x="228600" y="1587788"/>
          <a:ext cx="1509713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CS ChemDraw Drawing" r:id="rId3" imgW="721895" imgH="1193533" progId="ChemDraw.Document.6.0">
                  <p:embed/>
                </p:oleObj>
              </mc:Choice>
              <mc:Fallback>
                <p:oleObj name="CS ChemDraw Drawing" r:id="rId3" imgW="721895" imgH="119353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87788"/>
                        <a:ext cx="1509713" cy="246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183277" y="3200400"/>
            <a:ext cx="1180568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57084" y="2936588"/>
            <a:ext cx="2914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0000"/>
                </a:solidFill>
              </a:rPr>
              <a:t>+ 3</a:t>
            </a:r>
            <a:r>
              <a:rPr lang="en-US" sz="3200" b="1">
                <a:solidFill>
                  <a:srgbClr val="0000CC"/>
                </a:solidFill>
              </a:rPr>
              <a:t>HNO</a:t>
            </a:r>
            <a:r>
              <a:rPr lang="en-US" sz="3200" b="1" baseline="-25000">
                <a:solidFill>
                  <a:srgbClr val="0000CC"/>
                </a:solidFill>
              </a:rPr>
              <a:t>3 (đặc)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957983"/>
              </p:ext>
            </p:extLst>
          </p:nvPr>
        </p:nvGraphicFramePr>
        <p:xfrm>
          <a:off x="4379912" y="1403350"/>
          <a:ext cx="4078288" cy="350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CS ChemDraw Drawing" r:id="rId5" imgW="1953355" imgH="1694373" progId="ChemDraw.Document.6.0">
                  <p:embed/>
                </p:oleObj>
              </mc:Choice>
              <mc:Fallback>
                <p:oleObj name="CS ChemDraw Drawing" r:id="rId5" imgW="1953355" imgH="169437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9912" y="1403350"/>
                        <a:ext cx="4078288" cy="350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06232" y="2835563"/>
            <a:ext cx="179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0000"/>
                </a:solidFill>
              </a:rPr>
              <a:t>+ 3</a:t>
            </a:r>
            <a:r>
              <a:rPr lang="en-US" sz="3200" b="1">
                <a:solidFill>
                  <a:srgbClr val="0000CC"/>
                </a:solidFill>
              </a:rPr>
              <a:t>H</a:t>
            </a:r>
            <a:r>
              <a:rPr lang="en-US" sz="3200" b="1" baseline="-25000">
                <a:solidFill>
                  <a:srgbClr val="0000CC"/>
                </a:solidFill>
              </a:rPr>
              <a:t>2</a:t>
            </a:r>
            <a:r>
              <a:rPr lang="en-US" sz="3200" b="1">
                <a:solidFill>
                  <a:srgbClr val="0000CC"/>
                </a:solidFill>
              </a:rPr>
              <a:t>O</a:t>
            </a:r>
            <a:endParaRPr lang="en-US" sz="3200" b="1" baseline="-25000">
              <a:solidFill>
                <a:srgbClr val="0000CC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456487" y="2835563"/>
            <a:ext cx="0" cy="838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4841588"/>
            <a:ext cx="1627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UTM Cooper Black" pitchFamily="18" charset="0"/>
              </a:rPr>
              <a:t>Phenol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5800" y="4816763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UTM Cooper Black" pitchFamily="18" charset="0"/>
              </a:rPr>
              <a:t>2,4,6-trinitrophenol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67565" y="3834825"/>
            <a:ext cx="189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00CC"/>
                </a:solidFill>
                <a:latin typeface="UTM Cooper Black" pitchFamily="18" charset="0"/>
              </a:rPr>
              <a:t>(vàng)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92245" y="2727037"/>
            <a:ext cx="1798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rgbClr val="FF0000"/>
                </a:solidFill>
              </a:rPr>
              <a:t>H</a:t>
            </a:r>
            <a:r>
              <a:rPr lang="en-US" sz="2400" b="1" baseline="-25000">
                <a:solidFill>
                  <a:srgbClr val="FF0000"/>
                </a:solidFill>
              </a:rPr>
              <a:t>2</a:t>
            </a:r>
            <a:r>
              <a:rPr lang="en-US" sz="2400" b="1">
                <a:solidFill>
                  <a:srgbClr val="FF0000"/>
                </a:solidFill>
              </a:rPr>
              <a:t>SO</a:t>
            </a:r>
            <a:r>
              <a:rPr lang="en-US" sz="2400" b="1" baseline="-25000">
                <a:solidFill>
                  <a:srgbClr val="FF0000"/>
                </a:solidFill>
              </a:rPr>
              <a:t>4 (đặc)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49480" y="5334000"/>
            <a:ext cx="2575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UTM Cooper Black" pitchFamily="18" charset="0"/>
              </a:rPr>
              <a:t>Axit picric</a:t>
            </a:r>
          </a:p>
        </p:txBody>
      </p:sp>
    </p:spTree>
    <p:extLst>
      <p:ext uri="{BB962C8B-B14F-4D97-AF65-F5344CB8AC3E}">
        <p14:creationId xmlns:p14="http://schemas.microsoft.com/office/powerpoint/2010/main" val="579149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3" grpId="0"/>
      <p:bldP spid="14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/>
          <p:cNvSpPr>
            <a:spLocks noChangeArrowheads="1"/>
          </p:cNvSpPr>
          <p:nvPr/>
        </p:nvSpPr>
        <p:spPr bwMode="gray">
          <a:xfrm>
            <a:off x="381000" y="1295400"/>
            <a:ext cx="8382000" cy="2514600"/>
          </a:xfrm>
          <a:prstGeom prst="roundRect">
            <a:avLst>
              <a:gd name="adj" fmla="val 12699"/>
            </a:avLst>
          </a:prstGeom>
          <a:solidFill>
            <a:schemeClr val="fol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gray">
          <a:xfrm>
            <a:off x="616799" y="1828800"/>
            <a:ext cx="7937264" cy="19049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gray">
          <a:xfrm>
            <a:off x="381000" y="4082845"/>
            <a:ext cx="8382000" cy="2698955"/>
          </a:xfrm>
          <a:prstGeom prst="roundRect">
            <a:avLst>
              <a:gd name="adj" fmla="val 12699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gray">
          <a:xfrm>
            <a:off x="616798" y="4687880"/>
            <a:ext cx="7937264" cy="198576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3817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UTM Showcard" pitchFamily="18" charset="0"/>
              </a:rPr>
              <a:t>nhận xét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1905000"/>
            <a:ext cx="77920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000000"/>
                </a:solidFill>
                <a:latin typeface="UTM Cooper Black" pitchFamily="18" charset="0"/>
              </a:rPr>
              <a:t> - Nguyên tử </a:t>
            </a:r>
            <a:r>
              <a:rPr lang="en-US" sz="2400">
                <a:solidFill>
                  <a:srgbClr val="0000CC"/>
                </a:solidFill>
                <a:latin typeface="UTM Cooper Black" pitchFamily="18" charset="0"/>
              </a:rPr>
              <a:t>H của vòng benzen</a:t>
            </a:r>
            <a:r>
              <a:rPr lang="en-US" sz="2400">
                <a:solidFill>
                  <a:srgbClr val="FF0000"/>
                </a:solidFill>
                <a:latin typeface="UTM Cooper Black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UTM Cooper Black" pitchFamily="18" charset="0"/>
              </a:rPr>
              <a:t>trong phân tử </a:t>
            </a:r>
            <a:r>
              <a:rPr lang="en-US" sz="2400">
                <a:solidFill>
                  <a:srgbClr val="0000CC"/>
                </a:solidFill>
                <a:latin typeface="UTM Cooper Black" pitchFamily="18" charset="0"/>
              </a:rPr>
              <a:t>phenol dễ bị thay thế hơn nguyên tử H của vòng benzen </a:t>
            </a:r>
            <a:r>
              <a:rPr lang="en-US" sz="2400">
                <a:solidFill>
                  <a:srgbClr val="000000"/>
                </a:solidFill>
                <a:latin typeface="UTM Cooper Black" pitchFamily="18" charset="0"/>
              </a:rPr>
              <a:t>trong </a:t>
            </a:r>
            <a:r>
              <a:rPr lang="en-US" sz="2400">
                <a:solidFill>
                  <a:srgbClr val="0000CC"/>
                </a:solidFill>
                <a:latin typeface="UTM Cooper Black" pitchFamily="18" charset="0"/>
              </a:rPr>
              <a:t>phân tử các hiđrocacbon thơm. </a:t>
            </a:r>
          </a:p>
          <a:p>
            <a:pPr algn="just"/>
            <a:r>
              <a:rPr lang="en-US" sz="2400">
                <a:solidFill>
                  <a:srgbClr val="000000"/>
                </a:solidFill>
                <a:latin typeface="UTM Cooper Black" pitchFamily="18" charset="0"/>
              </a:rPr>
              <a:t>- Đó là </a:t>
            </a:r>
            <a:r>
              <a:rPr lang="en-US" sz="2400">
                <a:solidFill>
                  <a:srgbClr val="0000CC"/>
                </a:solidFill>
                <a:latin typeface="UTM Cooper Black" pitchFamily="18" charset="0"/>
              </a:rPr>
              <a:t>do ảnh hưởng của nhóm -OH tới vòng benzen.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408284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UTM Showcard" pitchFamily="18" charset="0"/>
              </a:rPr>
              <a:t>Kết luận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4724400"/>
            <a:ext cx="77920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UTM Cooper Black" pitchFamily="18" charset="0"/>
              </a:rPr>
              <a:t> Ảnh hưởng của vòng benzen đến nhóm OH và ảnh hưởng của nhóm -OH đến vòng benzen được gọi là ảnh hưởng qua lại giữa các nhóm nguyên tử trong phân tử.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54358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rgbClr val="FF0000"/>
                </a:solidFill>
                <a:latin typeface="UTM Cooper Black" pitchFamily="18" charset="0"/>
              </a:rPr>
              <a:t>b) Phản ứng thế nguyên tử H của vòng benzen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00CC"/>
                </a:solidFill>
                <a:latin typeface="UTM Showcard" pitchFamily="18" charset="0"/>
              </a:rPr>
              <a:t>3. Tính chất hóa học</a:t>
            </a:r>
          </a:p>
        </p:txBody>
      </p:sp>
    </p:spTree>
    <p:extLst>
      <p:ext uri="{BB962C8B-B14F-4D97-AF65-F5344CB8AC3E}">
        <p14:creationId xmlns:p14="http://schemas.microsoft.com/office/powerpoint/2010/main" val="1614818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673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00CC"/>
                </a:solidFill>
                <a:latin typeface="UTM Showcard" pitchFamily="18" charset="0"/>
              </a:rPr>
              <a:t>II - phenol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543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>
                <a:solidFill>
                  <a:srgbClr val="FF0000"/>
                </a:solidFill>
                <a:latin typeface="UTM Cooper Black" pitchFamily="18" charset="0"/>
              </a:rPr>
              <a:t>4. Điều chế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136818"/>
              </p:ext>
            </p:extLst>
          </p:nvPr>
        </p:nvGraphicFramePr>
        <p:xfrm>
          <a:off x="152401" y="1433466"/>
          <a:ext cx="8762999" cy="1995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r:id="rId3" imgW="4591050" imgH="1066800" progId="ChemWindow.Document">
                  <p:embed/>
                </p:oleObj>
              </mc:Choice>
              <mc:Fallback>
                <p:oleObj r:id="rId3" imgW="4591050" imgH="1066800" progId="ChemWindow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1" y="1433466"/>
                        <a:ext cx="8762999" cy="19955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19157"/>
              </p:ext>
            </p:extLst>
          </p:nvPr>
        </p:nvGraphicFramePr>
        <p:xfrm>
          <a:off x="1371600" y="4114800"/>
          <a:ext cx="7132583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Equation" r:id="rId5" imgW="3390900" imgH="825500" progId="Equation.DSMT4">
                  <p:embed/>
                </p:oleObj>
              </mc:Choice>
              <mc:Fallback>
                <p:oleObj name="Equation" r:id="rId5" imgW="3390900" imgH="825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114800"/>
                        <a:ext cx="7132583" cy="1743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924580"/>
            <a:ext cx="28329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UTM Cooper Black" pitchFamily="18" charset="0"/>
                <a:ea typeface="Calibri" pitchFamily="34" charset="0"/>
                <a:cs typeface="Times New Roman" pitchFamily="18" charset="0"/>
              </a:rPr>
              <a:t>* Từ benzen:</a:t>
            </a:r>
            <a:endParaRPr kumimoji="0" lang="en-US" sz="280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UTM Cooper Black" pitchFamily="18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" y="3352800"/>
            <a:ext cx="88696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TM Cooper Black" pitchFamily="18" charset="0"/>
                <a:ea typeface="Calibri" pitchFamily="34" charset="0"/>
                <a:cs typeface="Times New Roman" pitchFamily="18" charset="0"/>
              </a:rPr>
              <a:t>- Ngoài ra người ta còn điều chế phenol từ benzen theo chuỗi phương trình sau:</a:t>
            </a:r>
            <a:endParaRPr kumimoji="0" lang="en-US" sz="24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Cooper Black" pitchFamily="18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2400" y="5867400"/>
            <a:ext cx="88696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1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UTM Cooper Black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en-US" sz="240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UTM Cooper Black" pitchFamily="18" charset="0"/>
                <a:ea typeface="Calibri" pitchFamily="34" charset="0"/>
                <a:cs typeface="Times New Roman" pitchFamily="18" charset="0"/>
              </a:rPr>
              <a:t> Ngoài ra một lượng đáng kể phenol được tác ra từ nhựa than đá trong quá trình luyện cốc.</a:t>
            </a:r>
            <a:r>
              <a:rPr kumimoji="0" lang="en-US" sz="240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UTM Cooper Black" pitchFamily="18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9676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haiSonBurio\Desktop\co 24d 500dd - 480ml_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9600"/>
            <a:ext cx="2216380" cy="5090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ham nhuộm vai giay"/>
          <p:cNvPicPr>
            <a:picLocks noChangeAspect="1" noChangeArrowheads="1"/>
          </p:cNvPicPr>
          <p:nvPr/>
        </p:nvPicPr>
        <p:blipFill>
          <a:blip r:embed="rId3"/>
          <a:srcRect l="5172" t="6959" r="3448" b="3511"/>
          <a:stretch>
            <a:fillRect/>
          </a:stretch>
        </p:blipFill>
        <p:spPr bwMode="auto">
          <a:xfrm>
            <a:off x="228600" y="603183"/>
            <a:ext cx="2819401" cy="2475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2" descr="ung dung"/>
          <p:cNvPicPr>
            <a:picLocks noChangeAspect="1" noChangeArrowheads="1"/>
          </p:cNvPicPr>
          <p:nvPr/>
        </p:nvPicPr>
        <p:blipFill>
          <a:blip r:embed="rId4"/>
          <a:srcRect r="80020" b="44360"/>
          <a:stretch>
            <a:fillRect/>
          </a:stretch>
        </p:blipFill>
        <p:spPr bwMode="auto">
          <a:xfrm>
            <a:off x="3429001" y="658057"/>
            <a:ext cx="2595154" cy="2466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3" descr="C:\Users\ThaiSonBurio\Desktop\collageTW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205" y="3733800"/>
            <a:ext cx="2884395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05625" y="3134975"/>
            <a:ext cx="2817746" cy="461665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PHẨM NHUỘM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86600" y="5791200"/>
            <a:ext cx="1645830" cy="83099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CHẤT DIỆT CỎ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17705" y="3124200"/>
            <a:ext cx="2817746" cy="461665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THUỐC NỔ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6454" y="6286509"/>
            <a:ext cx="2817746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CHẤT KẾT DÍNH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06854" y="6248400"/>
            <a:ext cx="2817746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ĐỒ DÂN DỤNG</a:t>
            </a:r>
          </a:p>
        </p:txBody>
      </p:sp>
      <p:pic>
        <p:nvPicPr>
          <p:cNvPr id="12291" name="Picture 3" descr="C:\Users\ThaiSonBurio\Desktop\21052012mbtKESACHnguyenlieu_4ebc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55" y="3810000"/>
            <a:ext cx="3048287" cy="2466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-76200" y="-2208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UTM Cooper Black" pitchFamily="18" charset="0"/>
              </a:rPr>
              <a:t>4. Ứng dụng của phenol</a:t>
            </a:r>
          </a:p>
        </p:txBody>
      </p:sp>
    </p:spTree>
    <p:extLst>
      <p:ext uri="{BB962C8B-B14F-4D97-AF65-F5344CB8AC3E}">
        <p14:creationId xmlns:p14="http://schemas.microsoft.com/office/powerpoint/2010/main" val="3511670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"/>
          <p:cNvSpPr>
            <a:spLocks noChangeArrowheads="1"/>
          </p:cNvSpPr>
          <p:nvPr/>
        </p:nvSpPr>
        <p:spPr bwMode="gray">
          <a:xfrm rot="18616457">
            <a:off x="2309755" y="3746388"/>
            <a:ext cx="455613" cy="1072398"/>
          </a:xfrm>
          <a:prstGeom prst="downArrow">
            <a:avLst>
              <a:gd name="adj1" fmla="val 58889"/>
              <a:gd name="adj2" fmla="val 60000"/>
            </a:avLst>
          </a:prstGeom>
          <a:solidFill>
            <a:srgbClr val="000000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gray">
          <a:xfrm rot="13939602">
            <a:off x="2317025" y="2467544"/>
            <a:ext cx="455613" cy="1072398"/>
          </a:xfrm>
          <a:prstGeom prst="downArrow">
            <a:avLst>
              <a:gd name="adj1" fmla="val 58889"/>
              <a:gd name="adj2" fmla="val 60000"/>
            </a:avLst>
          </a:prstGeom>
          <a:solidFill>
            <a:srgbClr val="000000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gray">
          <a:xfrm>
            <a:off x="133350" y="2077138"/>
            <a:ext cx="2076450" cy="3333059"/>
          </a:xfrm>
          <a:prstGeom prst="roundRect">
            <a:avLst>
              <a:gd name="adj" fmla="val 54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85882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just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2116988"/>
            <a:ext cx="2133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>
                <a:solidFill>
                  <a:srgbClr val="FFFFFF"/>
                </a:solidFill>
                <a:latin typeface="UTM Cooper Black" pitchFamily="18" charset="0"/>
                <a:cs typeface="Arial" pitchFamily="34" charset="0"/>
              </a:rPr>
              <a:t>PHENOL</a:t>
            </a:r>
            <a:r>
              <a:rPr lang="it-IT" sz="2000" b="1">
                <a:solidFill>
                  <a:srgbClr val="FFFFFF"/>
                </a:solidFill>
                <a:latin typeface="UTM Cooper Black" pitchFamily="18" charset="0"/>
                <a:cs typeface="Arial" pitchFamily="34" charset="0"/>
              </a:rPr>
              <a:t> </a:t>
            </a:r>
          </a:p>
          <a:p>
            <a:pPr algn="ctr"/>
            <a:r>
              <a:rPr lang="it-IT" sz="2000">
                <a:solidFill>
                  <a:srgbClr val="FFFFFF"/>
                </a:solidFill>
                <a:latin typeface="UTM Cooper Black" pitchFamily="18" charset="0"/>
                <a:cs typeface="Arial" pitchFamily="34" charset="0"/>
              </a:rPr>
              <a:t>là những hợp chất hữu cơ là phân tử có nhóm hiđroxyl (-OH) liên kết trực tiếp với nguyên tử cacbon của vòng benzen.</a:t>
            </a: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invGray">
          <a:xfrm>
            <a:off x="2426006" y="1219200"/>
            <a:ext cx="2874197" cy="1366838"/>
          </a:xfrm>
          <a:prstGeom prst="roundRect">
            <a:avLst>
              <a:gd name="adj" fmla="val 662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85882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  <a:scene3d>
            <a:camera prst="legacyPerspectiv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invGray">
          <a:xfrm>
            <a:off x="2362200" y="4722016"/>
            <a:ext cx="2819400" cy="1376362"/>
          </a:xfrm>
          <a:prstGeom prst="roundRect">
            <a:avLst>
              <a:gd name="adj" fmla="val 53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  <a:scene3d>
            <a:camera prst="legacyPerspectiv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2199" y="1295400"/>
            <a:ext cx="29380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>
                <a:solidFill>
                  <a:srgbClr val="FFFFFF"/>
                </a:solidFill>
                <a:latin typeface="UTM Cooper Black" pitchFamily="18" charset="0"/>
                <a:cs typeface="Arial" pitchFamily="34" charset="0"/>
              </a:rPr>
              <a:t>Phản ứng thế nguyên tử H của nhóm OH</a:t>
            </a:r>
            <a:endParaRPr lang="it-IT">
              <a:solidFill>
                <a:srgbClr val="FFFFFF"/>
              </a:solidFill>
              <a:latin typeface="UTM Cooper Black" pitchFamily="18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4819471"/>
            <a:ext cx="29380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>
                <a:solidFill>
                  <a:srgbClr val="000000"/>
                </a:solidFill>
                <a:latin typeface="UTM Cooper Black" pitchFamily="18" charset="0"/>
                <a:cs typeface="Arial" pitchFamily="34" charset="0"/>
              </a:rPr>
              <a:t>Phản ứng thế nguyên tử H của vòng benzen</a:t>
            </a:r>
            <a:endParaRPr lang="it-IT">
              <a:solidFill>
                <a:srgbClr val="000000"/>
              </a:solidFill>
              <a:latin typeface="UTM Cooper Black" pitchFamily="18" charset="0"/>
              <a:cs typeface="Arial" pitchFamily="34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ltGray">
          <a:xfrm>
            <a:off x="5486400" y="4343400"/>
            <a:ext cx="3566160" cy="822960"/>
          </a:xfrm>
          <a:prstGeom prst="bevel">
            <a:avLst>
              <a:gd name="adj" fmla="val 1263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FF"/>
                </a:solidFill>
                <a:latin typeface="UTM Cooper Black" pitchFamily="18" charset="0"/>
              </a:rPr>
              <a:t>Phản ứng với dung </a:t>
            </a:r>
          </a:p>
          <a:p>
            <a:pPr algn="ctr"/>
            <a:r>
              <a:rPr lang="en-US" sz="2400">
                <a:solidFill>
                  <a:srgbClr val="FFFFFF"/>
                </a:solidFill>
                <a:latin typeface="UTM Cooper Black" pitchFamily="18" charset="0"/>
              </a:rPr>
              <a:t>dịch Br</a:t>
            </a:r>
            <a:r>
              <a:rPr lang="en-US" sz="2400" baseline="-25000">
                <a:solidFill>
                  <a:srgbClr val="FFFFFF"/>
                </a:solidFill>
                <a:latin typeface="UTM Cooper Black" pitchFamily="18" charset="0"/>
              </a:rPr>
              <a:t>2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5486398" y="2282208"/>
            <a:ext cx="3566160" cy="822960"/>
          </a:xfrm>
          <a:prstGeom prst="bevel">
            <a:avLst>
              <a:gd name="adj" fmla="val 12639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latin typeface="UTM Cooper Black" pitchFamily="18" charset="0"/>
              </a:rPr>
              <a:t>Phản ứng với NaOH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gray">
          <a:xfrm>
            <a:off x="5486401" y="5855614"/>
            <a:ext cx="3566160" cy="822960"/>
          </a:xfrm>
          <a:prstGeom prst="bevel">
            <a:avLst>
              <a:gd name="adj" fmla="val 10407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UTM Cooper Black" pitchFamily="18" charset="0"/>
              </a:rPr>
              <a:t>Phản ứng với </a:t>
            </a:r>
          </a:p>
          <a:p>
            <a:pPr algn="ctr"/>
            <a:r>
              <a:rPr lang="en-US" sz="2400">
                <a:latin typeface="UTM Cooper Black" pitchFamily="18" charset="0"/>
              </a:rPr>
              <a:t>HNO</a:t>
            </a:r>
            <a:r>
              <a:rPr lang="en-US" sz="2400" baseline="-25000">
                <a:latin typeface="UTM Cooper Black" pitchFamily="18" charset="0"/>
              </a:rPr>
              <a:t>3</a:t>
            </a:r>
            <a:r>
              <a:rPr lang="en-US" sz="2400">
                <a:latin typeface="UTM Cooper Black" pitchFamily="18" charset="0"/>
              </a:rPr>
              <a:t> đặc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gray">
          <a:xfrm>
            <a:off x="5486400" y="848542"/>
            <a:ext cx="3566160" cy="822960"/>
          </a:xfrm>
          <a:prstGeom prst="bevel">
            <a:avLst>
              <a:gd name="adj" fmla="val 12639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>
                <a:solidFill>
                  <a:srgbClr val="FFFFFF"/>
                </a:solidFill>
                <a:latin typeface="UTM Cooper Black" pitchFamily="18" charset="0"/>
              </a:rPr>
              <a:t>Phản ứng với Na</a:t>
            </a: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gray">
          <a:xfrm rot="13939602">
            <a:off x="5324785" y="1296701"/>
            <a:ext cx="323226" cy="651257"/>
          </a:xfrm>
          <a:prstGeom prst="downArrow">
            <a:avLst>
              <a:gd name="adj1" fmla="val 58889"/>
              <a:gd name="adj2" fmla="val 60000"/>
            </a:avLst>
          </a:prstGeom>
          <a:solidFill>
            <a:srgbClr val="00B0F0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gray">
          <a:xfrm rot="13939602">
            <a:off x="5327152" y="4870541"/>
            <a:ext cx="323226" cy="651257"/>
          </a:xfrm>
          <a:prstGeom prst="downArrow">
            <a:avLst>
              <a:gd name="adj1" fmla="val 58889"/>
              <a:gd name="adj2" fmla="val 60000"/>
            </a:avLst>
          </a:prstGeom>
          <a:solidFill>
            <a:srgbClr val="00B050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gray">
          <a:xfrm rot="18616457">
            <a:off x="5298262" y="1895550"/>
            <a:ext cx="365760" cy="675053"/>
          </a:xfrm>
          <a:prstGeom prst="downArrow">
            <a:avLst>
              <a:gd name="adj1" fmla="val 58889"/>
              <a:gd name="adj2" fmla="val 60000"/>
            </a:avLst>
          </a:prstGeom>
          <a:solidFill>
            <a:srgbClr val="00B0F0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gray">
          <a:xfrm rot="18616457">
            <a:off x="5286653" y="5430394"/>
            <a:ext cx="365760" cy="675053"/>
          </a:xfrm>
          <a:prstGeom prst="downArrow">
            <a:avLst>
              <a:gd name="adj1" fmla="val 58889"/>
              <a:gd name="adj2" fmla="val 60000"/>
            </a:avLst>
          </a:prstGeom>
          <a:solidFill>
            <a:srgbClr val="00B050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9600" y="381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00CC"/>
                </a:solidFill>
                <a:latin typeface="UTM Showcard" pitchFamily="18" charset="0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270821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2" grpId="0" animBg="1"/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8" grpId="0" animBg="1"/>
      <p:bldP spid="20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066800"/>
            <a:ext cx="6858000" cy="4572000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1143000" y="1066800"/>
            <a:ext cx="2286000" cy="2286000"/>
          </a:xfrm>
          <a:prstGeom prst="rect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89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Truck" pitchFamily="2" charset="0"/>
              </a:rPr>
              <a:t>LẬT SỐ ĐOÁN HÌNH</a:t>
            </a: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429000" y="1066800"/>
            <a:ext cx="2286000" cy="2286000"/>
          </a:xfrm>
          <a:prstGeom prst="rect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89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715000" y="1066800"/>
            <a:ext cx="2286000" cy="2286000"/>
          </a:xfrm>
          <a:prstGeom prst="rect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89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1143000" y="3352800"/>
            <a:ext cx="2286000" cy="2286000"/>
          </a:xfrm>
          <a:prstGeom prst="rect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89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3429000" y="3352800"/>
            <a:ext cx="2286000" cy="2286000"/>
          </a:xfrm>
          <a:prstGeom prst="rect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89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5715000" y="3352800"/>
            <a:ext cx="2286000" cy="2286000"/>
          </a:xfrm>
          <a:prstGeom prst="rect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89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pic>
        <p:nvPicPr>
          <p:cNvPr id="77825" name="Picture 1" descr="D:\Pictures\ANH VUI\anh vui nhon\1207781_53004361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24800" y="5638800"/>
            <a:ext cx="1219200" cy="1219200"/>
          </a:xfrm>
          <a:prstGeom prst="rect">
            <a:avLst/>
          </a:prstGeom>
          <a:noFill/>
        </p:spPr>
      </p:pic>
      <p:pic>
        <p:nvPicPr>
          <p:cNvPr id="77826" name="Picture 2" descr="D:\Pictures\ANH VUI\anh vui nhon\1207781_53004361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77000" y="5638800"/>
            <a:ext cx="1219200" cy="1219200"/>
          </a:xfrm>
          <a:prstGeom prst="rect">
            <a:avLst/>
          </a:prstGeom>
          <a:noFill/>
        </p:spPr>
      </p:pic>
      <p:pic>
        <p:nvPicPr>
          <p:cNvPr id="77827" name="Picture 3" descr="D:\Pictures\ANH VUI\anh vui nhon\1207781_53004361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0" y="5638800"/>
            <a:ext cx="1219200" cy="1219200"/>
          </a:xfrm>
          <a:prstGeom prst="rect">
            <a:avLst/>
          </a:prstGeom>
          <a:noFill/>
        </p:spPr>
      </p:pic>
      <p:pic>
        <p:nvPicPr>
          <p:cNvPr id="77828" name="Picture 4" descr="D:\Pictures\ANH VUI\anh vui nhon\1207781_53004361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0400" y="5638800"/>
            <a:ext cx="1219200" cy="1219200"/>
          </a:xfrm>
          <a:prstGeom prst="rect">
            <a:avLst/>
          </a:prstGeom>
          <a:noFill/>
        </p:spPr>
      </p:pic>
      <p:pic>
        <p:nvPicPr>
          <p:cNvPr id="77829" name="Picture 5" descr="D:\Pictures\ANH VUI\anh vui nhon\1207781_53004361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53000" y="5638800"/>
            <a:ext cx="1219200" cy="1219200"/>
          </a:xfrm>
          <a:prstGeom prst="rect">
            <a:avLst/>
          </a:prstGeom>
          <a:noFill/>
        </p:spPr>
      </p:pic>
      <p:pic>
        <p:nvPicPr>
          <p:cNvPr id="77830" name="Picture 6" descr="D:\Pictures\ANH VUI\anh vui nhon\1207781_53004361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</p:spPr>
      </p:pic>
      <p:sp>
        <p:nvSpPr>
          <p:cNvPr id="18" name="Action Button: End 17">
            <a:hlinkClick r:id="" action="ppaction://noaction" highlightClick="1"/>
          </p:cNvPr>
          <p:cNvSpPr/>
          <p:nvPr/>
        </p:nvSpPr>
        <p:spPr>
          <a:xfrm>
            <a:off x="8229600" y="228600"/>
            <a:ext cx="685800" cy="533400"/>
          </a:xfrm>
          <a:prstGeom prst="actionButtonE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4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7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7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7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7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78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5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67200" y="2275820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228600" y="1143000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en-US" altLang="ja-JP" sz="2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Câu 1. </a:t>
            </a:r>
            <a:r>
              <a:rPr lang="en-US" sz="2800" b="1"/>
              <a:t>Chất nào không phải là phenol?</a:t>
            </a:r>
            <a:endParaRPr kumimoji="0" lang="en-US" altLang="ja-JP" sz="2800" b="1" i="0" u="none" strike="noStrike" cap="none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ction Button: Beginning 6">
            <a:hlinkClick r:id="rId4" action="ppaction://hlinksldjump" highlightClick="1"/>
          </p:cNvPr>
          <p:cNvSpPr/>
          <p:nvPr/>
        </p:nvSpPr>
        <p:spPr>
          <a:xfrm>
            <a:off x="8077200" y="6172200"/>
            <a:ext cx="762000" cy="533400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 descr="C:\Users\ThaiSonBurio\Desktop\New folder (3)\si-kao100X10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181600"/>
            <a:ext cx="1676400" cy="1676400"/>
          </a:xfrm>
          <a:prstGeom prst="rect">
            <a:avLst/>
          </a:prstGeom>
          <a:noFill/>
        </p:spPr>
      </p:pic>
      <p:pic>
        <p:nvPicPr>
          <p:cNvPr id="10" name="Picture 3" descr="C:\Users\ThaiSonBurio\Desktop\MAT CUOI\cry (2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4970206"/>
            <a:ext cx="1905000" cy="1905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914400" y="152400"/>
            <a:ext cx="7391400" cy="990600"/>
          </a:xfrm>
          <a:prstGeom prst="rect">
            <a:avLst/>
          </a:prstGeom>
          <a:solidFill>
            <a:srgbClr val="FF0000"/>
          </a:solidFill>
          <a:ln w="635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1   2    3   4    5    6    7    8    9   10</a:t>
            </a:r>
            <a:endParaRPr lang="vi-VN" sz="36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145681"/>
              </p:ext>
            </p:extLst>
          </p:nvPr>
        </p:nvGraphicFramePr>
        <p:xfrm>
          <a:off x="622300" y="1614487"/>
          <a:ext cx="2654300" cy="205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6" name="CS ChemDraw Drawing" r:id="rId7" imgW="1607376" imgH="1247903" progId="ChemDraw.Document.6.0">
                  <p:embed/>
                </p:oleObj>
              </mc:Choice>
              <mc:Fallback>
                <p:oleObj name="CS ChemDraw Drawing" r:id="rId7" imgW="1607376" imgH="1247903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1614487"/>
                        <a:ext cx="2654300" cy="2050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686065"/>
              </p:ext>
            </p:extLst>
          </p:nvPr>
        </p:nvGraphicFramePr>
        <p:xfrm>
          <a:off x="4433119" y="2133600"/>
          <a:ext cx="3435351" cy="1134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" name="CS ChemDraw Drawing" r:id="rId9" imgW="2169795" imgH="717483" progId="ChemDraw.Document.6.0">
                  <p:embed/>
                </p:oleObj>
              </mc:Choice>
              <mc:Fallback>
                <p:oleObj name="CS ChemDraw Drawing" r:id="rId9" imgW="2169795" imgH="717483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119" y="2133600"/>
                        <a:ext cx="3435351" cy="11343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320193"/>
              </p:ext>
            </p:extLst>
          </p:nvPr>
        </p:nvGraphicFramePr>
        <p:xfrm>
          <a:off x="666750" y="3569738"/>
          <a:ext cx="3067050" cy="20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" name="CS ChemDraw Drawing" r:id="rId11" imgW="1942830" imgH="1266258" progId="ChemDraw.Document.6.0">
                  <p:embed/>
                </p:oleObj>
              </mc:Choice>
              <mc:Fallback>
                <p:oleObj name="CS ChemDraw Drawing" r:id="rId11" imgW="1942830" imgH="1266258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3569738"/>
                        <a:ext cx="3067050" cy="2000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934335"/>
              </p:ext>
            </p:extLst>
          </p:nvPr>
        </p:nvGraphicFramePr>
        <p:xfrm>
          <a:off x="4403942" y="3962400"/>
          <a:ext cx="3884652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" name="CS ChemDraw Drawing" r:id="rId13" imgW="2430494" imgH="1131831" progId="ChemDraw.Document.6.0">
                  <p:embed/>
                </p:oleObj>
              </mc:Choice>
              <mc:Fallback>
                <p:oleObj name="CS ChemDraw Drawing" r:id="rId13" imgW="2430494" imgH="1131831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942" y="3962400"/>
                        <a:ext cx="3884652" cy="182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0" y="2314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76400" y="3773232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457200" y="1125379"/>
            <a:ext cx="838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Câu 2.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Thuốc thử duy nhất có thể dùng để phân biệt ba chất lỏng: phenol, stiren, và ancol benzylic là:</a:t>
            </a:r>
            <a:endParaRPr 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8823" y="2590800"/>
            <a:ext cx="14315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vi-VN" altLang="ja-JP" sz="3200" b="1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A. </a:t>
            </a:r>
            <a:r>
              <a:rPr lang="en-US" sz="3200" b="1">
                <a:solidFill>
                  <a:srgbClr val="0000CC"/>
                </a:solidFill>
              </a:rPr>
              <a:t>Na.</a:t>
            </a:r>
            <a:endParaRPr lang="en-US" altLang="ja-JP" sz="3200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1108" y="3733800"/>
            <a:ext cx="3963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ja-JP" sz="3200" b="1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lang="vi-VN" altLang="ja-JP" sz="3200" b="1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en-US" sz="3200" b="1">
                <a:solidFill>
                  <a:srgbClr val="0000CC"/>
                </a:solidFill>
              </a:rPr>
              <a:t>Dung dịch Br</a:t>
            </a:r>
            <a:r>
              <a:rPr lang="en-US" sz="3200" b="1" baseline="-25000">
                <a:solidFill>
                  <a:srgbClr val="0000CC"/>
                </a:solidFill>
              </a:rPr>
              <a:t>2</a:t>
            </a:r>
            <a:r>
              <a:rPr lang="en-US" sz="3200" b="1">
                <a:solidFill>
                  <a:srgbClr val="0000CC"/>
                </a:solidFill>
              </a:rPr>
              <a:t>.</a:t>
            </a:r>
            <a:endParaRPr lang="en-US" altLang="ja-JP" sz="3200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599" y="3210580"/>
            <a:ext cx="4419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lang="vi-VN" altLang="ja-JP" sz="3200" b="1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en-US" sz="3200" b="1">
                <a:solidFill>
                  <a:srgbClr val="0000CC"/>
                </a:solidFill>
              </a:rPr>
              <a:t>Dung dịch NaOH.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600" y="4419600"/>
            <a:ext cx="2393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ja-JP" sz="3200" b="1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D. </a:t>
            </a:r>
            <a:r>
              <a:rPr lang="en-US" sz="3200" b="1">
                <a:solidFill>
                  <a:srgbClr val="0000CC"/>
                </a:solidFill>
              </a:rPr>
              <a:t>Quỳ tím.</a:t>
            </a:r>
          </a:p>
        </p:txBody>
      </p:sp>
      <p:pic>
        <p:nvPicPr>
          <p:cNvPr id="8" name="Picture 3" descr="C:\Users\ThaiSonBurio\Desktop\New folder (3)\si-kao100X1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81600"/>
            <a:ext cx="1676400" cy="1676400"/>
          </a:xfrm>
          <a:prstGeom prst="rect">
            <a:avLst/>
          </a:prstGeom>
          <a:noFill/>
        </p:spPr>
      </p:pic>
      <p:pic>
        <p:nvPicPr>
          <p:cNvPr id="9" name="Picture 3" descr="C:\Users\ThaiSonBurio\Desktop\MAT CUOI\cry 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953000"/>
            <a:ext cx="1905000" cy="1905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914400" y="152400"/>
            <a:ext cx="7391400" cy="990600"/>
          </a:xfrm>
          <a:prstGeom prst="rect">
            <a:avLst/>
          </a:prstGeom>
          <a:solidFill>
            <a:srgbClr val="FF0000"/>
          </a:solidFill>
          <a:ln w="635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1   2    3   4    5    6    7    8    9   10</a:t>
            </a:r>
            <a:endParaRPr lang="vi-VN" sz="36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ction Button: Beginning 12">
            <a:hlinkClick r:id="rId5" action="ppaction://hlinksldjump" highlightClick="1"/>
          </p:cNvPr>
          <p:cNvSpPr/>
          <p:nvPr/>
        </p:nvSpPr>
        <p:spPr>
          <a:xfrm>
            <a:off x="8077200" y="6172200"/>
            <a:ext cx="762000" cy="533400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4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Pheno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250459">
            <a:off x="4706494" y="4013889"/>
            <a:ext cx="2018523" cy="2062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52400" y="1349276"/>
            <a:ext cx="2819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FF Tusj" pitchFamily="18" charset="0"/>
              </a:rPr>
              <a:t>BÀI </a:t>
            </a:r>
          </a:p>
          <a:p>
            <a:endParaRPr lang="en-US" sz="7200" b="1" cap="all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FF Tusj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9295" y="1290935"/>
            <a:ext cx="1725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FF Tusj" pitchFamily="18" charset="0"/>
              </a:rPr>
              <a:t>41</a:t>
            </a:r>
            <a:endParaRPr lang="en-US" sz="1200" b="1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FF Tusj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6200" y="2089190"/>
            <a:ext cx="92964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5800" b="1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FF Tusj" pitchFamily="18" charset="0"/>
              </a:rPr>
              <a:t>PHENOL</a:t>
            </a:r>
            <a:endParaRPr lang="en-US" sz="15800" b="1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204" y="-76200"/>
            <a:ext cx="2433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>
                <a:solidFill>
                  <a:srgbClr val="FF0000"/>
                </a:solidFill>
                <a:latin typeface="UTM Pierre" pitchFamily="18" charset="0"/>
              </a:rPr>
              <a:t>Chương </a:t>
            </a:r>
            <a:r>
              <a:rPr lang="en-US" sz="5400" b="1">
                <a:solidFill>
                  <a:srgbClr val="FF0000"/>
                </a:solidFill>
                <a:latin typeface="UTM Pierre" pitchFamily="18" charset="0"/>
              </a:rPr>
              <a:t>8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81332"/>
            <a:ext cx="609600" cy="533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586770"/>
            <a:ext cx="7239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rgbClr val="FF0000"/>
                </a:solidFill>
                <a:effectLst>
                  <a:glow rad="139700">
                    <a:srgbClr val="FFFF00"/>
                  </a:glow>
                </a:effectLst>
                <a:latin typeface="UTM Bebas" pitchFamily="18" charset="0"/>
              </a:rPr>
              <a:t>Dẫn xuất halogen – Ancol – phenol </a:t>
            </a:r>
          </a:p>
        </p:txBody>
      </p:sp>
      <p:pic>
        <p:nvPicPr>
          <p:cNvPr id="8" name="Picture 4" descr="Pheno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761" y="4328652"/>
            <a:ext cx="2844282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Pheno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039623"/>
            <a:ext cx="1880871" cy="15620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Pheno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755558">
            <a:off x="6047585" y="1394699"/>
            <a:ext cx="1015065" cy="10359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350747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100" y="3759577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381000" y="1447800"/>
            <a:ext cx="845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altLang="ja-JP" sz="3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Câu 3.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Hãy chọn câu phát biểu sai:</a:t>
            </a:r>
            <a:endParaRPr kumimoji="0" lang="en-US" altLang="ja-JP" sz="3200" b="1" i="0" u="none" strike="noStrike" cap="none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057400"/>
            <a:ext cx="88340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ja-JP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A.</a:t>
            </a:r>
            <a:r>
              <a:rPr lang="en-US" sz="2800" b="1">
                <a:solidFill>
                  <a:srgbClr val="0000CC"/>
                </a:solidFill>
              </a:rPr>
              <a:t> </a:t>
            </a:r>
            <a:r>
              <a:rPr lang="en-US" sz="2800">
                <a:solidFill>
                  <a:srgbClr val="0000CC"/>
                </a:solidFill>
              </a:rPr>
              <a:t>Khác với benzen, phenol phản ứng dễ dàng với dung dịch Br</a:t>
            </a:r>
            <a:r>
              <a:rPr lang="en-US" sz="2800" baseline="-25000">
                <a:solidFill>
                  <a:srgbClr val="0000CC"/>
                </a:solidFill>
              </a:rPr>
              <a:t>2</a:t>
            </a:r>
            <a:r>
              <a:rPr lang="en-US" sz="2800">
                <a:solidFill>
                  <a:srgbClr val="0000CC"/>
                </a:solidFill>
              </a:rPr>
              <a:t> ở nhiệt độ thường tạo ra kết tủa trắng.</a:t>
            </a:r>
          </a:p>
          <a:p>
            <a:endParaRPr lang="en-US" sz="2800">
              <a:solidFill>
                <a:srgbClr val="0000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956918"/>
            <a:ext cx="88340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ja-JP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B.</a:t>
            </a:r>
            <a:r>
              <a:rPr lang="en-US" altLang="ja-JP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>
                <a:solidFill>
                  <a:srgbClr val="0000CC"/>
                </a:solidFill>
              </a:rPr>
              <a:t>Phenol là chất rắn kết tinh dễ bị oxi hóa trong không khí.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399" y="3834825"/>
            <a:ext cx="8989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ja-JP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C.</a:t>
            </a:r>
            <a:r>
              <a:rPr lang="en-US" altLang="ja-JP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>
                <a:solidFill>
                  <a:srgbClr val="0000CC"/>
                </a:solidFill>
              </a:rPr>
              <a:t>Phenol có tính axit yếu nhưng mạnh hơn H</a:t>
            </a:r>
            <a:r>
              <a:rPr lang="en-US" sz="2800" baseline="-25000">
                <a:solidFill>
                  <a:srgbClr val="0000CC"/>
                </a:solidFill>
              </a:rPr>
              <a:t>2</a:t>
            </a:r>
            <a:r>
              <a:rPr lang="en-US" sz="2800">
                <a:solidFill>
                  <a:srgbClr val="0000CC"/>
                </a:solidFill>
              </a:rPr>
              <a:t>CO</a:t>
            </a:r>
            <a:r>
              <a:rPr lang="en-US" sz="2800" baseline="-25000">
                <a:solidFill>
                  <a:srgbClr val="0000CC"/>
                </a:solidFill>
              </a:rPr>
              <a:t>3</a:t>
            </a:r>
            <a:r>
              <a:rPr lang="en-US" sz="2800">
                <a:solidFill>
                  <a:srgbClr val="0000CC"/>
                </a:solidFill>
              </a:rPr>
              <a:t>.</a:t>
            </a:r>
            <a:r>
              <a:rPr lang="vi-VN" altLang="ja-JP" sz="28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280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504" y="4500771"/>
            <a:ext cx="90265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ja-JP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D. </a:t>
            </a:r>
            <a:r>
              <a:rPr lang="en-US" sz="2800">
                <a:solidFill>
                  <a:srgbClr val="0000CC"/>
                </a:solidFill>
              </a:rPr>
              <a:t>Nhóm OH và gốc phenyl trong phân tử phenol có ảnh hưởng qua lại lẫn nhau.</a:t>
            </a:r>
          </a:p>
        </p:txBody>
      </p:sp>
      <p:pic>
        <p:nvPicPr>
          <p:cNvPr id="8" name="Picture 3" descr="C:\Users\ThaiSonBurio\Desktop\New folder (3)\si-kao100X1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10200"/>
            <a:ext cx="1447800" cy="1447800"/>
          </a:xfrm>
          <a:prstGeom prst="rect">
            <a:avLst/>
          </a:prstGeom>
          <a:noFill/>
        </p:spPr>
      </p:pic>
      <p:pic>
        <p:nvPicPr>
          <p:cNvPr id="9" name="Picture 3" descr="C:\Users\ThaiSonBurio\Desktop\MAT CUOI\cry 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3442" y="5029200"/>
            <a:ext cx="1905000" cy="1905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914400" y="152400"/>
            <a:ext cx="7391400" cy="990600"/>
          </a:xfrm>
          <a:prstGeom prst="rect">
            <a:avLst/>
          </a:prstGeom>
          <a:solidFill>
            <a:srgbClr val="FF0000"/>
          </a:solidFill>
          <a:ln w="635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1   2    3   4    5    6    7    8    9   10</a:t>
            </a:r>
            <a:endParaRPr lang="vi-VN" sz="36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ction Button: Beginning 12">
            <a:hlinkClick r:id="rId5" action="ppaction://hlinksldjump" highlightClick="1"/>
          </p:cNvPr>
          <p:cNvSpPr/>
          <p:nvPr/>
        </p:nvSpPr>
        <p:spPr>
          <a:xfrm>
            <a:off x="8077200" y="6172200"/>
            <a:ext cx="762000" cy="533400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8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905000" y="4139625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609600" y="1295400"/>
            <a:ext cx="792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altLang="ja-JP" sz="3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Câu 4.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Chất sau có tên là gì?</a:t>
            </a:r>
            <a:endParaRPr lang="en-US" sz="32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2950" y="3565737"/>
            <a:ext cx="4083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ja-JP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A.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4–metylphenol.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96971" y="4208451"/>
            <a:ext cx="3260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hangingPunct="0"/>
            <a:r>
              <a:rPr lang="vi-VN" altLang="ja-JP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B. </a:t>
            </a:r>
            <a:r>
              <a:rPr lang="en-US" altLang="ja-JP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–metylphenol</a:t>
            </a:r>
            <a:r>
              <a:rPr lang="en-US" altLang="ja-JP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altLang="ja-JP" sz="28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4708737"/>
            <a:ext cx="563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ja-JP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C.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5–metylphenol.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000" y="5318337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ja-JP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D. </a:t>
            </a:r>
            <a:r>
              <a:rPr lang="en-US" altLang="ja-JP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–metylphenol.</a:t>
            </a:r>
          </a:p>
        </p:txBody>
      </p:sp>
      <p:pic>
        <p:nvPicPr>
          <p:cNvPr id="8" name="Picture 3" descr="C:\Users\ThaiSonBurio\Desktop\New folder (3)\si-kao100X10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81600"/>
            <a:ext cx="1676400" cy="1676400"/>
          </a:xfrm>
          <a:prstGeom prst="rect">
            <a:avLst/>
          </a:prstGeom>
          <a:noFill/>
        </p:spPr>
      </p:pic>
      <p:pic>
        <p:nvPicPr>
          <p:cNvPr id="9" name="Picture 3" descr="C:\Users\ThaiSonBurio\Desktop\MAT CUOI\cry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0254" y="3646405"/>
            <a:ext cx="2170532" cy="217053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914400" y="152400"/>
            <a:ext cx="7391400" cy="990600"/>
          </a:xfrm>
          <a:prstGeom prst="rect">
            <a:avLst/>
          </a:prstGeom>
          <a:solidFill>
            <a:srgbClr val="FF0000"/>
          </a:solidFill>
          <a:ln w="635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1   2    3   4    5    6    7    8    9   10</a:t>
            </a:r>
            <a:endParaRPr lang="vi-VN" sz="36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921532"/>
              </p:ext>
            </p:extLst>
          </p:nvPr>
        </p:nvGraphicFramePr>
        <p:xfrm>
          <a:off x="4054475" y="1880175"/>
          <a:ext cx="1905000" cy="1866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CS ChemDraw Drawing" r:id="rId6" imgW="1275159" imgH="1247633" progId="ChemDraw.Document.6.0">
                  <p:embed/>
                </p:oleObj>
              </mc:Choice>
              <mc:Fallback>
                <p:oleObj name="CS ChemDraw Drawing" r:id="rId6" imgW="1275159" imgH="1247633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75" y="1880175"/>
                        <a:ext cx="1905000" cy="18665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Action Button: Beginning 16">
            <a:hlinkClick r:id="rId8" action="ppaction://hlinksldjump" highlightClick="1"/>
          </p:cNvPr>
          <p:cNvSpPr/>
          <p:nvPr/>
        </p:nvSpPr>
        <p:spPr>
          <a:xfrm>
            <a:off x="8077200" y="6172200"/>
            <a:ext cx="762000" cy="533400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2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1500" y="4448851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533400" y="1295400"/>
            <a:ext cx="8077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kumimoji="0" lang="en-US" altLang="ja-JP" sz="2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Câu 5. 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Hiđro trong nhóm OH của phenol có thể được thay thế bằng Na trong các phản ứng:</a:t>
            </a:r>
            <a:endParaRPr kumimoji="0" lang="en-US" altLang="ja-JP" sz="2800" b="1" i="0" u="none" strike="noStrike" cap="none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7092" y="2505135"/>
            <a:ext cx="6689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A. 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 Natri tác dụng vơi phenol.</a:t>
            </a:r>
          </a:p>
        </p:txBody>
      </p:sp>
      <p:sp>
        <p:nvSpPr>
          <p:cNvPr id="4" name="Rectangle 3"/>
          <p:cNvSpPr/>
          <p:nvPr/>
        </p:nvSpPr>
        <p:spPr>
          <a:xfrm>
            <a:off x="639485" y="3834825"/>
            <a:ext cx="7578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C. 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 Na</a:t>
            </a:r>
            <a:r>
              <a:rPr lang="en-US" sz="3200" b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sz="3200" b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tác dụng với phenol.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4461264"/>
            <a:ext cx="3101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D.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Cả A và B.</a:t>
            </a:r>
            <a:endParaRPr lang="en-US" sz="32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203347"/>
            <a:ext cx="7571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B. 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 NaOH tác dụng với phenol.</a:t>
            </a:r>
            <a:r>
              <a:rPr lang="en-US" altLang="ja-JP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	</a:t>
            </a:r>
            <a:endParaRPr lang="en-US" sz="2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3" descr="C:\Users\ThaiSonBurio\Desktop\New folder (3)\si-kao100X1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81600"/>
            <a:ext cx="1676400" cy="1676400"/>
          </a:xfrm>
          <a:prstGeom prst="rect">
            <a:avLst/>
          </a:prstGeom>
          <a:noFill/>
        </p:spPr>
      </p:pic>
      <p:pic>
        <p:nvPicPr>
          <p:cNvPr id="10" name="Picture 3" descr="C:\Users\ThaiSonBurio\Desktop\MAT CUOI\cry 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753652"/>
            <a:ext cx="1905000" cy="1905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914400" y="152400"/>
            <a:ext cx="7391400" cy="990600"/>
          </a:xfrm>
          <a:prstGeom prst="rect">
            <a:avLst/>
          </a:prstGeom>
          <a:solidFill>
            <a:srgbClr val="FF0000"/>
          </a:solidFill>
          <a:ln w="635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1   2    3   4    5    6    7    8    9   10</a:t>
            </a:r>
            <a:endParaRPr lang="vi-VN" sz="36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ction Button: Beginning 13">
            <a:hlinkClick r:id="rId5" action="ppaction://hlinksldjump" highlightClick="1"/>
          </p:cNvPr>
          <p:cNvSpPr/>
          <p:nvPr/>
        </p:nvSpPr>
        <p:spPr>
          <a:xfrm>
            <a:off x="8077200" y="6172200"/>
            <a:ext cx="762000" cy="533400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4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7693" y="3937575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0" y="12192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Câu 6.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 bao nhiêu hợp chất hữu cơ có CTPT C</a:t>
            </a:r>
            <a:r>
              <a:rPr lang="en-US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vừa tác dụng được với Na, vừa tác dụng được với NaOH?</a:t>
            </a:r>
            <a:endParaRPr lang="en-US" sz="32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1987" y="2832050"/>
            <a:ext cx="12430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A. 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3911025"/>
            <a:ext cx="98504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C. 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endParaRPr lang="en-US" sz="32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0088" y="3352800"/>
            <a:ext cx="6843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B. 2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4520625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D. 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" name="Picture 3" descr="C:\Users\ThaiSonBurio\Desktop\New folder (3)\si-kao100X1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81600"/>
            <a:ext cx="1676400" cy="1676400"/>
          </a:xfrm>
          <a:prstGeom prst="rect">
            <a:avLst/>
          </a:prstGeom>
          <a:noFill/>
        </p:spPr>
      </p:pic>
      <p:pic>
        <p:nvPicPr>
          <p:cNvPr id="11" name="Picture 3" descr="C:\Users\ThaiSonBurio\Desktop\MAT CUOI\cry 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4724400"/>
            <a:ext cx="2133600" cy="21336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914400" y="152400"/>
            <a:ext cx="7391400" cy="990600"/>
          </a:xfrm>
          <a:prstGeom prst="rect">
            <a:avLst/>
          </a:prstGeom>
          <a:solidFill>
            <a:srgbClr val="FF0000"/>
          </a:solidFill>
          <a:ln w="635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1   2    3   4    5    6    7    8    9   10</a:t>
            </a:r>
            <a:endParaRPr lang="vi-VN" sz="36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ction Button: Beginning 14">
            <a:hlinkClick r:id="rId5" action="ppaction://hlinksldjump" highlightClick="1"/>
          </p:cNvPr>
          <p:cNvSpPr/>
          <p:nvPr/>
        </p:nvSpPr>
        <p:spPr>
          <a:xfrm>
            <a:off x="8077200" y="6172200"/>
            <a:ext cx="762000" cy="533400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2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384554"/>
              </p:ext>
            </p:extLst>
          </p:nvPr>
        </p:nvGraphicFramePr>
        <p:xfrm>
          <a:off x="228600" y="1143000"/>
          <a:ext cx="1509712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CS ChemDraw Drawing" r:id="rId3" imgW="723600" imgH="1193760" progId="ChemDraw.Document.6.0">
                  <p:embed/>
                </p:oleObj>
              </mc:Choice>
              <mc:Fallback>
                <p:oleObj name="CS ChemDraw Drawing" r:id="rId3" imgW="723600" imgH="119376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43000"/>
                        <a:ext cx="1509712" cy="246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813575"/>
              </p:ext>
            </p:extLst>
          </p:nvPr>
        </p:nvGraphicFramePr>
        <p:xfrm>
          <a:off x="2286000" y="1249362"/>
          <a:ext cx="2598738" cy="240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CS ChemDraw Drawing" r:id="rId5" imgW="1246320" imgH="1164960" progId="ChemDraw.Document.6.0">
                  <p:embed/>
                </p:oleObj>
              </mc:Choice>
              <mc:Fallback>
                <p:oleObj name="CS ChemDraw Drawing" r:id="rId5" imgW="1246320" imgH="116496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249362"/>
                        <a:ext cx="2598738" cy="240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39"/>
          <p:cNvSpPr>
            <a:spLocks/>
          </p:cNvSpPr>
          <p:nvPr/>
        </p:nvSpPr>
        <p:spPr bwMode="auto">
          <a:xfrm rot="16200000">
            <a:off x="1866900" y="2019300"/>
            <a:ext cx="533400" cy="3505200"/>
          </a:xfrm>
          <a:prstGeom prst="leftBrace">
            <a:avLst>
              <a:gd name="adj1" fmla="val 54762"/>
              <a:gd name="adj2" fmla="val 50000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39256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UTM Cooper Black" pitchFamily="18" charset="0"/>
              </a:rPr>
              <a:t>Phenol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597323"/>
              </p:ext>
            </p:extLst>
          </p:nvPr>
        </p:nvGraphicFramePr>
        <p:xfrm>
          <a:off x="5715000" y="1219200"/>
          <a:ext cx="2497137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CS ChemDraw Drawing" r:id="rId7" imgW="1194197" imgH="1185278" progId="ChemDraw.Document.6.0">
                  <p:embed/>
                </p:oleObj>
              </mc:Choice>
              <mc:Fallback>
                <p:oleObj name="CS ChemDraw Drawing" r:id="rId7" imgW="1194197" imgH="1185278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219200"/>
                        <a:ext cx="2497137" cy="245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39"/>
          <p:cNvSpPr>
            <a:spLocks/>
          </p:cNvSpPr>
          <p:nvPr/>
        </p:nvSpPr>
        <p:spPr bwMode="auto">
          <a:xfrm rot="16200000">
            <a:off x="6172200" y="2438400"/>
            <a:ext cx="533400" cy="2667000"/>
          </a:xfrm>
          <a:prstGeom prst="leftBrace">
            <a:avLst>
              <a:gd name="adj1" fmla="val 54762"/>
              <a:gd name="adj2" fmla="val 50000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39256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UTM Cooper Black" pitchFamily="18" charset="0"/>
              </a:rPr>
              <a:t>Ancol thơm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2400" y="4572001"/>
            <a:ext cx="8991600" cy="2285999"/>
            <a:chOff x="2552700" y="5310926"/>
            <a:chExt cx="8991600" cy="2285999"/>
          </a:xfrm>
        </p:grpSpPr>
        <p:pic>
          <p:nvPicPr>
            <p:cNvPr id="10" name="Picture 2" descr="C:\Users\ThaiSonBurio\Desktop\side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8300" y="6072739"/>
              <a:ext cx="2286000" cy="1524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loud Callout 10"/>
            <p:cNvSpPr/>
            <p:nvPr/>
          </p:nvSpPr>
          <p:spPr bwMode="auto">
            <a:xfrm>
              <a:off x="2552700" y="5310926"/>
              <a:ext cx="6438899" cy="2201370"/>
            </a:xfrm>
            <a:prstGeom prst="cloudCallout">
              <a:avLst>
                <a:gd name="adj1" fmla="val 65060"/>
                <a:gd name="adj2" fmla="val 14335"/>
              </a:avLst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/>
                <a:t>          So sánh sự khác nhau </a:t>
              </a:r>
              <a:r>
                <a:rPr lang="en-US" sz="2400" b="1">
                  <a:solidFill>
                    <a:srgbClr val="FF0000"/>
                  </a:solidFill>
                </a:rPr>
                <a:t>về vị trí nhóm </a:t>
              </a:r>
            </a:p>
            <a:p>
              <a:pPr algn="ctr"/>
              <a:r>
                <a:rPr lang="en-US" sz="2400" b="1">
                  <a:solidFill>
                    <a:srgbClr val="FF0000"/>
                  </a:solidFill>
                </a:rPr>
                <a:t>-OH</a:t>
              </a:r>
              <a:r>
                <a:rPr lang="en-US" sz="2400" b="1"/>
                <a:t> so với vòng benzen của </a:t>
              </a:r>
            </a:p>
            <a:p>
              <a:pPr algn="ctr"/>
              <a:r>
                <a:rPr lang="en-US" sz="2400" b="1">
                  <a:solidFill>
                    <a:srgbClr val="FF0000"/>
                  </a:solidFill>
                </a:rPr>
                <a:t>phenol</a:t>
              </a:r>
              <a:r>
                <a:rPr lang="en-US" sz="2400" b="1"/>
                <a:t> và </a:t>
              </a:r>
              <a:r>
                <a:rPr lang="en-US" sz="2400" b="1">
                  <a:solidFill>
                    <a:srgbClr val="FF0000"/>
                  </a:solidFill>
                </a:rPr>
                <a:t>ancol thơm </a:t>
              </a:r>
              <a:r>
                <a:rPr lang="en-US" sz="2400" b="1"/>
                <a:t>?</a:t>
              </a:r>
              <a:endParaRPr kumimoji="0" lang="en-US" sz="2400" b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00CC"/>
                </a:solidFill>
                <a:latin typeface="UTM Showcard" pitchFamily="18" charset="0"/>
              </a:rPr>
              <a:t>I. định nghĩa, phân loại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457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UTM Cooper Black" pitchFamily="18" charset="0"/>
              </a:rPr>
              <a:t>1. Định nghĩa</a:t>
            </a:r>
          </a:p>
        </p:txBody>
      </p:sp>
    </p:spTree>
    <p:extLst>
      <p:ext uri="{BB962C8B-B14F-4D97-AF65-F5344CB8AC3E}">
        <p14:creationId xmlns:p14="http://schemas.microsoft.com/office/powerpoint/2010/main" val="3905256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5906" y="1447800"/>
            <a:ext cx="8612187" cy="30480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000" b="1">
                <a:solidFill>
                  <a:srgbClr val="0000CC"/>
                </a:solidFill>
                <a:latin typeface="UTM Cooper Black" pitchFamily="18" charset="0"/>
                <a:cs typeface="Arial" pitchFamily="34" charset="0"/>
              </a:rPr>
              <a:t>PHENOL</a:t>
            </a:r>
            <a:r>
              <a:rPr lang="it-IT" sz="3200" b="1">
                <a:solidFill>
                  <a:srgbClr val="0000CC"/>
                </a:solidFill>
                <a:latin typeface="UTM Cooper Black" pitchFamily="18" charset="0"/>
                <a:cs typeface="Arial" pitchFamily="34" charset="0"/>
              </a:rPr>
              <a:t> </a:t>
            </a:r>
          </a:p>
          <a:p>
            <a:pPr algn="just"/>
            <a:r>
              <a:rPr lang="it-IT" sz="3200">
                <a:solidFill>
                  <a:srgbClr val="000000"/>
                </a:solidFill>
                <a:latin typeface="UTM Cooper Black" pitchFamily="18" charset="0"/>
                <a:cs typeface="Arial" pitchFamily="34" charset="0"/>
              </a:rPr>
              <a:t>là những </a:t>
            </a:r>
            <a:r>
              <a:rPr lang="it-IT" sz="3200">
                <a:solidFill>
                  <a:srgbClr val="FF0000"/>
                </a:solidFill>
                <a:latin typeface="UTM Cooper Black" pitchFamily="18" charset="0"/>
                <a:cs typeface="Arial" pitchFamily="34" charset="0"/>
              </a:rPr>
              <a:t>hợp chất hữu cơ </a:t>
            </a:r>
            <a:r>
              <a:rPr lang="it-IT" sz="3200">
                <a:solidFill>
                  <a:srgbClr val="000000"/>
                </a:solidFill>
                <a:latin typeface="UTM Cooper Black" pitchFamily="18" charset="0"/>
                <a:cs typeface="Arial" pitchFamily="34" charset="0"/>
              </a:rPr>
              <a:t>mà phân tử có </a:t>
            </a:r>
            <a:r>
              <a:rPr lang="it-IT" sz="3200">
                <a:solidFill>
                  <a:srgbClr val="FF0000"/>
                </a:solidFill>
                <a:latin typeface="UTM Cooper Black" pitchFamily="18" charset="0"/>
                <a:cs typeface="Arial" pitchFamily="34" charset="0"/>
              </a:rPr>
              <a:t>nhóm hiđroxyl (-OH) liên kết trực tiếp </a:t>
            </a:r>
            <a:r>
              <a:rPr lang="it-IT" sz="3200">
                <a:solidFill>
                  <a:srgbClr val="0000CC"/>
                </a:solidFill>
                <a:latin typeface="UTM Cooper Black" pitchFamily="18" charset="0"/>
                <a:cs typeface="Arial" pitchFamily="34" charset="0"/>
              </a:rPr>
              <a:t>với nguyên tử </a:t>
            </a:r>
            <a:r>
              <a:rPr lang="it-IT" sz="3200">
                <a:solidFill>
                  <a:srgbClr val="FF0000"/>
                </a:solidFill>
                <a:latin typeface="UTM Cooper Black" pitchFamily="18" charset="0"/>
                <a:cs typeface="Arial" pitchFamily="34" charset="0"/>
              </a:rPr>
              <a:t>cacbon của vòng benzen.</a:t>
            </a:r>
          </a:p>
          <a:p>
            <a:pPr algn="ctr"/>
            <a:endParaRPr lang="en-US">
              <a:latin typeface="UTM Cooper Black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5961" y="4724400"/>
            <a:ext cx="79120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UTM Cooper Black" pitchFamily="18" charset="0"/>
                <a:ea typeface="Times New Roman" pitchFamily="18" charset="0"/>
                <a:cs typeface="Arial" pitchFamily="34" charset="0"/>
              </a:rPr>
              <a:t>Phenol cũng là tên riêng của hợp chất</a:t>
            </a:r>
            <a:r>
              <a:rPr kumimoji="0" lang="en-US" sz="2800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UTM Cooper Black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UTM Cooper Black" pitchFamily="18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sz="2800" i="0" u="none" strike="noStrike" cap="none" normalizeH="0" baseline="-25000">
                <a:ln>
                  <a:noFill/>
                </a:ln>
                <a:solidFill>
                  <a:srgbClr val="FF0000"/>
                </a:solidFill>
                <a:effectLst/>
                <a:latin typeface="UTM Cooper Black" pitchFamily="18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sz="280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UTM Cooper Black" pitchFamily="18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n-US" sz="2800" i="0" u="none" strike="noStrike" cap="none" normalizeH="0" baseline="-25000">
                <a:ln>
                  <a:noFill/>
                </a:ln>
                <a:solidFill>
                  <a:srgbClr val="FF0000"/>
                </a:solidFill>
                <a:effectLst/>
                <a:latin typeface="UTM Cooper Black" pitchFamily="18" charset="0"/>
                <a:ea typeface="Times New Roman" pitchFamily="18" charset="0"/>
                <a:cs typeface="Arial" pitchFamily="34" charset="0"/>
              </a:rPr>
              <a:t>5</a:t>
            </a:r>
            <a:r>
              <a:rPr lang="en-US" sz="2800">
                <a:solidFill>
                  <a:srgbClr val="FF0000"/>
                </a:solidFill>
                <a:latin typeface="UTM Cooper Black" pitchFamily="18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280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UTM Cooper Black" pitchFamily="18" charset="0"/>
                <a:ea typeface="Times New Roman" pitchFamily="18" charset="0"/>
                <a:cs typeface="Arial" pitchFamily="34" charset="0"/>
              </a:rPr>
              <a:t>OH</a:t>
            </a:r>
            <a:r>
              <a:rPr kumimoji="0" lang="en-US" sz="28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UTM Cooper Black" pitchFamily="18" charset="0"/>
                <a:ea typeface="Times New Roman" pitchFamily="18" charset="0"/>
                <a:cs typeface="Arial" pitchFamily="34" charset="0"/>
              </a:rPr>
              <a:t> và đây cũng là hợp chất tiêu biểu cho các phenol.</a:t>
            </a:r>
            <a:endParaRPr kumimoji="0" lang="en-US" sz="280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UTM Cooper Black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00CC"/>
                </a:solidFill>
                <a:latin typeface="UTM Showcard" pitchFamily="18" charset="0"/>
              </a:rPr>
              <a:t>I. định nghĩa, phân loại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57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UTM Cooper Black" pitchFamily="18" charset="0"/>
              </a:rPr>
              <a:t>1. Định nghĩa</a:t>
            </a:r>
          </a:p>
        </p:txBody>
      </p:sp>
    </p:spTree>
    <p:extLst>
      <p:ext uri="{BB962C8B-B14F-4D97-AF65-F5344CB8AC3E}">
        <p14:creationId xmlns:p14="http://schemas.microsoft.com/office/powerpoint/2010/main" val="923095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00CC"/>
                </a:solidFill>
                <a:latin typeface="UTM Showcard" pitchFamily="18" charset="0"/>
              </a:rPr>
              <a:t>I. định nghĩa, phân loại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457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UTM Cooper Black" pitchFamily="18" charset="0"/>
              </a:rPr>
              <a:t>2. Phân loại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103531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600">
                <a:solidFill>
                  <a:srgbClr val="FF0000"/>
                </a:solidFill>
                <a:latin typeface="UTM Cooper Black" pitchFamily="18" charset="0"/>
              </a:rPr>
              <a:t>Dựa vào số nhóm -OH trong phân tử, phenol được phân thành:</a:t>
            </a:r>
          </a:p>
          <a:p>
            <a:pPr marL="571500" indent="-571500" algn="just">
              <a:buFont typeface="Arial" charset="0"/>
              <a:buChar char="•"/>
            </a:pPr>
            <a:r>
              <a:rPr lang="en-US" sz="3600">
                <a:solidFill>
                  <a:srgbClr val="FF0000"/>
                </a:solidFill>
                <a:latin typeface="UTM Cooper Black" pitchFamily="18" charset="0"/>
              </a:rPr>
              <a:t>Phenol đơn chức.</a:t>
            </a:r>
          </a:p>
          <a:p>
            <a:pPr marL="571500" indent="-571500" algn="just">
              <a:buFont typeface="Arial" charset="0"/>
              <a:buChar char="•"/>
            </a:pPr>
            <a:r>
              <a:rPr lang="en-US" sz="3600">
                <a:solidFill>
                  <a:srgbClr val="FF0000"/>
                </a:solidFill>
                <a:latin typeface="UTM Cooper Black" pitchFamily="18" charset="0"/>
              </a:rPr>
              <a:t>Phenol đa chức.</a:t>
            </a:r>
          </a:p>
        </p:txBody>
      </p:sp>
    </p:spTree>
    <p:extLst>
      <p:ext uri="{BB962C8B-B14F-4D97-AF65-F5344CB8AC3E}">
        <p14:creationId xmlns:p14="http://schemas.microsoft.com/office/powerpoint/2010/main" val="3321447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gray">
          <a:xfrm>
            <a:off x="1828800" y="1524000"/>
            <a:ext cx="7068060" cy="21336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FFFF00">
                  <a:lumMod val="79000"/>
                  <a:lumOff val="21000"/>
                </a:srgb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2823191" y="2243033"/>
            <a:ext cx="922338" cy="714583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5" descr="DO_circl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749" y="1317445"/>
            <a:ext cx="2565760" cy="2565760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black">
          <a:xfrm>
            <a:off x="425808" y="2092493"/>
            <a:ext cx="2105642" cy="10541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1">
                <a:solidFill>
                  <a:srgbClr val="000000"/>
                </a:solidFill>
                <a:latin typeface="UTM Cooper Black" pitchFamily="18" charset="0"/>
              </a:rPr>
              <a:t>PHENOL</a:t>
            </a:r>
          </a:p>
          <a:p>
            <a:pPr algn="ctr">
              <a:spcBef>
                <a:spcPct val="50000"/>
              </a:spcBef>
            </a:pPr>
            <a:r>
              <a:rPr lang="en-US" sz="2500" b="1">
                <a:solidFill>
                  <a:srgbClr val="000000"/>
                </a:solidFill>
                <a:latin typeface="UTM Cooper Black" pitchFamily="18" charset="0"/>
              </a:rPr>
              <a:t>ĐƠN CHỨC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gray">
          <a:xfrm>
            <a:off x="1970088" y="4562474"/>
            <a:ext cx="7021512" cy="18383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11" descr="DP_circle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811" y="4092011"/>
            <a:ext cx="2537389" cy="2537389"/>
          </a:xfrm>
          <a:prstGeom prst="rect">
            <a:avLst/>
          </a:prstGeom>
          <a:noFill/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black">
          <a:xfrm>
            <a:off x="457200" y="4774049"/>
            <a:ext cx="2105642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UTM Cooper Black" pitchFamily="18" charset="0"/>
              </a:rPr>
              <a:t>PHENOL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UTM Cooper Black" pitchFamily="18" charset="0"/>
              </a:rPr>
              <a:t>ĐA CHỨC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2811462" y="5105400"/>
            <a:ext cx="922338" cy="714583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62200" y="115318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UTM Cooper Black" pitchFamily="18" charset="0"/>
              </a:rPr>
              <a:t>Phân tử có 1 nhóm -OH phenol: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0" y="4191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0070C0"/>
                </a:solidFill>
                <a:latin typeface="UTM Cooper Black" pitchFamily="18" charset="0"/>
              </a:rPr>
              <a:t>Phân tử có 2 hay nhiều nhóm -OH phenol: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721810"/>
              </p:ext>
            </p:extLst>
          </p:nvPr>
        </p:nvGraphicFramePr>
        <p:xfrm>
          <a:off x="3883025" y="1698625"/>
          <a:ext cx="4999038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CS ChemDraw Drawing" r:id="rId5" imgW="3658965" imgH="1118335" progId="ChemDraw.Document.6.0">
                  <p:embed/>
                </p:oleObj>
              </mc:Choice>
              <mc:Fallback>
                <p:oleObj name="CS ChemDraw Drawing" r:id="rId5" imgW="3658965" imgH="1118335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025" y="1698625"/>
                        <a:ext cx="4999038" cy="1527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176815"/>
              </p:ext>
            </p:extLst>
          </p:nvPr>
        </p:nvGraphicFramePr>
        <p:xfrm>
          <a:off x="4256088" y="4610100"/>
          <a:ext cx="3692525" cy="211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CS ChemDraw Drawing" r:id="rId7" imgW="2468547" imgH="1459531" progId="ChemDraw.Document.6.0">
                  <p:embed/>
                </p:oleObj>
              </mc:Choice>
              <mc:Fallback>
                <p:oleObj name="CS ChemDraw Drawing" r:id="rId7" imgW="2468547" imgH="1459531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88" y="4610100"/>
                        <a:ext cx="3692525" cy="2117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0" y="-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00CC"/>
                </a:solidFill>
                <a:latin typeface="UTM Showcard" pitchFamily="18" charset="0"/>
              </a:rPr>
              <a:t>I. định nghĩa, phân loại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" y="417731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UTM Cooper Black" pitchFamily="18" charset="0"/>
              </a:rPr>
              <a:t>2. Phân loại</a:t>
            </a:r>
          </a:p>
        </p:txBody>
      </p:sp>
    </p:spTree>
    <p:extLst>
      <p:ext uri="{BB962C8B-B14F-4D97-AF65-F5344CB8AC3E}">
        <p14:creationId xmlns:p14="http://schemas.microsoft.com/office/powerpoint/2010/main" val="407325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  <p:bldP spid="7" grpId="0" animBg="1"/>
      <p:bldP spid="11" grpId="0"/>
      <p:bldP spid="13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gray">
          <a:xfrm>
            <a:off x="1600200" y="1730375"/>
            <a:ext cx="732756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gray">
          <a:xfrm rot="3419336">
            <a:off x="1240171" y="11541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gray">
          <a:xfrm>
            <a:off x="1295734" y="11969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gray">
          <a:xfrm flipV="1">
            <a:off x="2603167" y="2487658"/>
            <a:ext cx="6324600" cy="76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gray">
          <a:xfrm rot="3419336">
            <a:off x="2319004" y="198759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gray">
          <a:xfrm>
            <a:off x="2465387" y="203045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2</a:t>
            </a: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gray">
          <a:xfrm>
            <a:off x="2744787" y="3400379"/>
            <a:ext cx="6182979" cy="15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gray">
          <a:xfrm rot="3419336">
            <a:off x="2459037" y="2825704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gray">
          <a:xfrm>
            <a:off x="2514600" y="286856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gray">
          <a:xfrm>
            <a:off x="2362200" y="4244975"/>
            <a:ext cx="6565566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gray">
          <a:xfrm rot="3419336">
            <a:off x="2078037" y="3668713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gray">
          <a:xfrm>
            <a:off x="2133600" y="37115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gray">
          <a:xfrm>
            <a:off x="1536033" y="5002166"/>
            <a:ext cx="7391734" cy="2694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ltGray">
          <a:xfrm rot="3419336">
            <a:off x="1252204" y="4425904"/>
            <a:ext cx="479425" cy="5207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gray">
          <a:xfrm>
            <a:off x="1307433" y="446876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86781" y="1295400"/>
            <a:ext cx="6528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>
                <a:solidFill>
                  <a:srgbClr val="FF6600"/>
                </a:solidFill>
              </a:rPr>
              <a:t>Điều kiện thường, là chất rắn, không màu, </a:t>
            </a:r>
          </a:p>
          <a:p>
            <a:pPr algn="r"/>
            <a:r>
              <a:rPr lang="en-US" sz="2400" b="1">
                <a:solidFill>
                  <a:srgbClr val="FF6600"/>
                </a:solidFill>
              </a:rPr>
              <a:t>nóng chảy ở 43</a:t>
            </a:r>
            <a:r>
              <a:rPr lang="en-US" sz="2400" b="1" baseline="30000">
                <a:solidFill>
                  <a:srgbClr val="FF6600"/>
                </a:solidFill>
              </a:rPr>
              <a:t>o</a:t>
            </a:r>
            <a:r>
              <a:rPr lang="en-US" sz="2400" b="1">
                <a:solidFill>
                  <a:srgbClr val="FF6600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00400" y="2971800"/>
            <a:ext cx="5638800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it-IT" sz="2400" b="1">
                <a:solidFill>
                  <a:srgbClr val="00B0F0"/>
                </a:solidFill>
                <a:ea typeface="Calibri"/>
              </a:rPr>
              <a:t>Rất độc, gây bỏng da khi dây vào tay</a:t>
            </a:r>
            <a:endParaRPr lang="en-US" sz="2400" b="1">
              <a:solidFill>
                <a:srgbClr val="00B0F0"/>
              </a:solidFill>
              <a:ea typeface="Calibri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11942" y="1828800"/>
            <a:ext cx="2250258" cy="2258966"/>
            <a:chOff x="127631" y="2667000"/>
            <a:chExt cx="2310769" cy="2287071"/>
          </a:xfrm>
        </p:grpSpPr>
        <p:grpSp>
          <p:nvGrpSpPr>
            <p:cNvPr id="25" name="Group 24"/>
            <p:cNvGrpSpPr>
              <a:grpSpLocks/>
            </p:cNvGrpSpPr>
            <p:nvPr/>
          </p:nvGrpSpPr>
          <p:grpSpPr bwMode="auto">
            <a:xfrm>
              <a:off x="127631" y="2667000"/>
              <a:ext cx="2310769" cy="2287071"/>
              <a:chOff x="140" y="1419"/>
              <a:chExt cx="1684" cy="1683"/>
            </a:xfrm>
          </p:grpSpPr>
          <p:sp>
            <p:nvSpPr>
              <p:cNvPr id="27" name="Oval 26"/>
              <p:cNvSpPr>
                <a:spLocks noChangeArrowheads="1"/>
              </p:cNvSpPr>
              <p:nvPr/>
            </p:nvSpPr>
            <p:spPr bwMode="gray">
              <a:xfrm>
                <a:off x="140" y="1419"/>
                <a:ext cx="1684" cy="1683"/>
              </a:xfrm>
              <a:prstGeom prst="ellipse">
                <a:avLst/>
              </a:prstGeom>
              <a:gradFill rotWithShape="1">
                <a:gsLst>
                  <a:gs pos="0">
                    <a:srgbClr val="DD693B">
                      <a:gamma/>
                      <a:tint val="0"/>
                      <a:invGamma/>
                    </a:srgbClr>
                  </a:gs>
                  <a:gs pos="50000">
                    <a:srgbClr val="DD693B"/>
                  </a:gs>
                  <a:gs pos="100000">
                    <a:srgbClr val="DD693B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rgbClr val="9BD3E5"/>
                  </a:solidFill>
                  <a:cs typeface="Arial" charset="0"/>
                </a:endParaRPr>
              </a:p>
            </p:txBody>
          </p:sp>
          <p:sp>
            <p:nvSpPr>
              <p:cNvPr id="28" name="Oval 27"/>
              <p:cNvSpPr>
                <a:spLocks noChangeArrowheads="1"/>
              </p:cNvSpPr>
              <p:nvPr/>
            </p:nvSpPr>
            <p:spPr bwMode="gray">
              <a:xfrm>
                <a:off x="251" y="1528"/>
                <a:ext cx="1461" cy="1463"/>
              </a:xfrm>
              <a:prstGeom prst="ellipse">
                <a:avLst/>
              </a:prstGeom>
              <a:gradFill rotWithShape="1">
                <a:gsLst>
                  <a:gs pos="0">
                    <a:srgbClr val="DD693B">
                      <a:gamma/>
                      <a:shade val="54118"/>
                      <a:invGamma/>
                    </a:srgbClr>
                  </a:gs>
                  <a:gs pos="50000">
                    <a:srgbClr val="DD693B"/>
                  </a:gs>
                  <a:gs pos="100000">
                    <a:srgbClr val="DD693B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rgbClr val="9BD3E5"/>
                  </a:solidFill>
                  <a:cs typeface="Arial" charset="0"/>
                </a:endParaRPr>
              </a:p>
            </p:txBody>
          </p:sp>
          <p:sp>
            <p:nvSpPr>
              <p:cNvPr id="29" name="Oval 28"/>
              <p:cNvSpPr>
                <a:spLocks noChangeArrowheads="1"/>
              </p:cNvSpPr>
              <p:nvPr/>
            </p:nvSpPr>
            <p:spPr bwMode="gray">
              <a:xfrm>
                <a:off x="258" y="1536"/>
                <a:ext cx="1461" cy="1462"/>
              </a:xfrm>
              <a:prstGeom prst="ellipse">
                <a:avLst/>
              </a:prstGeom>
              <a:gradFill rotWithShape="1">
                <a:gsLst>
                  <a:gs pos="0">
                    <a:srgbClr val="DD693B">
                      <a:gamma/>
                      <a:shade val="63529"/>
                      <a:invGamma/>
                    </a:srgbClr>
                  </a:gs>
                  <a:gs pos="100000">
                    <a:srgbClr val="DD693B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rgbClr val="9BD3E5"/>
                  </a:solidFill>
                  <a:cs typeface="Arial" charset="0"/>
                </a:endParaRPr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gray">
              <a:xfrm>
                <a:off x="323" y="2096"/>
                <a:ext cx="1317" cy="32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rgbClr val="9BD3E5"/>
                  </a:solidFill>
                  <a:latin typeface="UVN Bai Hoc" pitchFamily="18" charset="0"/>
                  <a:cs typeface="Arial" charset="0"/>
                </a:endParaRPr>
              </a:p>
            </p:txBody>
          </p:sp>
          <p:sp>
            <p:nvSpPr>
              <p:cNvPr id="31" name="Oval 30"/>
              <p:cNvSpPr>
                <a:spLocks noChangeArrowheads="1"/>
              </p:cNvSpPr>
              <p:nvPr/>
            </p:nvSpPr>
            <p:spPr bwMode="gray">
              <a:xfrm>
                <a:off x="344" y="1623"/>
                <a:ext cx="1276" cy="127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en-US" kern="0">
                  <a:solidFill>
                    <a:srgbClr val="9BD3E5"/>
                  </a:solidFill>
                  <a:cs typeface="Arial" charset="0"/>
                </a:endParaRPr>
              </a:p>
            </p:txBody>
          </p:sp>
          <p:sp>
            <p:nvSpPr>
              <p:cNvPr id="32" name="Oval 31"/>
              <p:cNvSpPr>
                <a:spLocks noChangeArrowheads="1"/>
              </p:cNvSpPr>
              <p:nvPr/>
            </p:nvSpPr>
            <p:spPr bwMode="gray">
              <a:xfrm>
                <a:off x="360" y="1630"/>
                <a:ext cx="1246" cy="124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en-US" kern="0">
                  <a:solidFill>
                    <a:srgbClr val="9BD3E5"/>
                  </a:solidFill>
                  <a:cs typeface="Arial" charset="0"/>
                </a:endParaRPr>
              </a:p>
            </p:txBody>
          </p:sp>
        </p:grp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3398" y="2899792"/>
              <a:ext cx="1871633" cy="197700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3" name="Rectangle 32"/>
          <p:cNvSpPr/>
          <p:nvPr/>
        </p:nvSpPr>
        <p:spPr>
          <a:xfrm>
            <a:off x="3047666" y="2102976"/>
            <a:ext cx="5880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spcBef>
                <a:spcPts val="0"/>
              </a:spcBef>
            </a:pPr>
            <a:r>
              <a:rPr lang="en-US" sz="2400" b="1">
                <a:solidFill>
                  <a:srgbClr val="00B050"/>
                </a:solidFill>
                <a:latin typeface="+mj-lt"/>
              </a:rPr>
              <a:t>Đ</a:t>
            </a:r>
            <a:r>
              <a:rPr lang="vi-VN" sz="2400" b="1">
                <a:solidFill>
                  <a:srgbClr val="00B050"/>
                </a:solidFill>
                <a:latin typeface="+mj-lt"/>
              </a:rPr>
              <a:t>ể</a:t>
            </a:r>
            <a:r>
              <a:rPr lang="en-US" sz="2400" b="1">
                <a:solidFill>
                  <a:srgbClr val="00B050"/>
                </a:solidFill>
                <a:latin typeface="+mj-lt"/>
              </a:rPr>
              <a:t> lâu trong không khí b</a:t>
            </a:r>
            <a:r>
              <a:rPr lang="vi-VN" sz="2400" b="1">
                <a:solidFill>
                  <a:srgbClr val="00B050"/>
                </a:solidFill>
                <a:latin typeface="+mj-lt"/>
              </a:rPr>
              <a:t>ị</a:t>
            </a:r>
            <a:r>
              <a:rPr lang="en-US" sz="2400" b="1">
                <a:solidFill>
                  <a:srgbClr val="00B050"/>
                </a:solidFill>
                <a:latin typeface="+mj-lt"/>
              </a:rPr>
              <a:t> oxi hóa ch</a:t>
            </a:r>
            <a:r>
              <a:rPr lang="vi-VN" sz="2400" b="1">
                <a:solidFill>
                  <a:srgbClr val="00B050"/>
                </a:solidFill>
                <a:latin typeface="+mj-lt"/>
              </a:rPr>
              <a:t>ậm</a:t>
            </a:r>
            <a:r>
              <a:rPr lang="en-US" sz="2400" b="1">
                <a:solidFill>
                  <a:srgbClr val="00B050"/>
                </a:solidFill>
                <a:latin typeface="+mj-lt"/>
              </a:rPr>
              <a:t> chuy</a:t>
            </a:r>
            <a:r>
              <a:rPr lang="vi-VN" sz="2400" b="1">
                <a:solidFill>
                  <a:srgbClr val="00B050"/>
                </a:solidFill>
                <a:latin typeface="+mj-lt"/>
              </a:rPr>
              <a:t>ển</a:t>
            </a:r>
            <a:r>
              <a:rPr lang="en-US" sz="2400" b="1">
                <a:solidFill>
                  <a:srgbClr val="00B050"/>
                </a:solidFill>
                <a:latin typeface="+mj-lt"/>
              </a:rPr>
              <a:t> thành màu h</a:t>
            </a:r>
            <a:r>
              <a:rPr lang="vi-VN" sz="2400" b="1">
                <a:solidFill>
                  <a:srgbClr val="00B050"/>
                </a:solidFill>
                <a:latin typeface="+mj-lt"/>
              </a:rPr>
              <a:t>ồng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981200" y="4590590"/>
            <a:ext cx="6452419" cy="4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it-IT" sz="2200" b="1">
                <a:solidFill>
                  <a:srgbClr val="009999"/>
                </a:solidFill>
                <a:ea typeface="Calibri"/>
              </a:rPr>
              <a:t>Có liên kết H liên phân tử tương tự như ancol</a:t>
            </a:r>
            <a:endParaRPr lang="en-US" sz="2200" b="1">
              <a:solidFill>
                <a:srgbClr val="009999"/>
              </a:solidFill>
              <a:ea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94293" y="3810000"/>
            <a:ext cx="64735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Rất ít tan trong nước lạnh, tan nhiều trong </a:t>
            </a:r>
          </a:p>
          <a:p>
            <a:pPr algn="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 nóng và trong etanol</a:t>
            </a:r>
            <a:endParaRPr lang="vi-VN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00CC"/>
                </a:solidFill>
                <a:latin typeface="UTM Showcard" pitchFamily="18" charset="0"/>
              </a:rPr>
              <a:t>II. phenol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8200" y="4572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FF0000"/>
                </a:solidFill>
                <a:latin typeface="UTM Cooper Black" pitchFamily="18" charset="0"/>
              </a:rPr>
              <a:t>1. Tính chất vật lý</a:t>
            </a:r>
          </a:p>
        </p:txBody>
      </p:sp>
    </p:spTree>
    <p:extLst>
      <p:ext uri="{BB962C8B-B14F-4D97-AF65-F5344CB8AC3E}">
        <p14:creationId xmlns:p14="http://schemas.microsoft.com/office/powerpoint/2010/main" val="3802820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 animBg="1"/>
      <p:bldP spid="7" grpId="0" animBg="1"/>
      <p:bldP spid="7" grpId="1" animBg="1"/>
      <p:bldP spid="10" grpId="0" animBg="1"/>
      <p:bldP spid="11" grpId="0" animBg="1"/>
      <p:bldP spid="12" grpId="0"/>
      <p:bldP spid="14" grpId="0" animBg="1"/>
      <p:bldP spid="15" grpId="0" animBg="1"/>
      <p:bldP spid="16" grpId="0"/>
      <p:bldP spid="17" grpId="0" animBg="1"/>
      <p:bldP spid="18" grpId="0" animBg="1"/>
      <p:bldP spid="19" grpId="0"/>
      <p:bldP spid="22" grpId="0"/>
      <p:bldP spid="23" grpId="0"/>
      <p:bldP spid="33" grpId="0"/>
      <p:bldP spid="34" grpId="0"/>
      <p:bldP spid="35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38031"/>
              </p:ext>
            </p:extLst>
          </p:nvPr>
        </p:nvGraphicFramePr>
        <p:xfrm>
          <a:off x="735470" y="2205047"/>
          <a:ext cx="3200400" cy="4576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CS ChemDraw Drawing" r:id="rId3" imgW="837692" imgH="1212812" progId="ChemDraw.Document.6.0">
                  <p:embed/>
                </p:oleObj>
              </mc:Choice>
              <mc:Fallback>
                <p:oleObj name="CS ChemDraw Drawing" r:id="rId3" imgW="837692" imgH="1212812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70" y="2205047"/>
                        <a:ext cx="3200400" cy="4576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1295400" y="2075765"/>
            <a:ext cx="2971800" cy="1124635"/>
          </a:xfrm>
          <a:prstGeom prst="ellipse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5460" y="3304407"/>
            <a:ext cx="3756940" cy="350520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3994621" y="3605212"/>
            <a:ext cx="4648200" cy="1500188"/>
            <a:chOff x="2304" y="2058"/>
            <a:chExt cx="3102" cy="774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ltGray">
            <a:xfrm>
              <a:off x="2334" y="2058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ltGray">
            <a:xfrm>
              <a:off x="2304" y="2352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4299421" y="1904999"/>
            <a:ext cx="4572000" cy="1447801"/>
            <a:chOff x="2304" y="1200"/>
            <a:chExt cx="3102" cy="774"/>
          </a:xfrm>
        </p:grpSpPr>
        <p:sp>
          <p:nvSpPr>
            <p:cNvPr id="13" name="AutoShape 7"/>
            <p:cNvSpPr>
              <a:spLocks noChangeArrowheads="1"/>
            </p:cNvSpPr>
            <p:nvPr/>
          </p:nvSpPr>
          <p:spPr bwMode="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8"/>
            <p:cNvSpPr>
              <a:spLocks noChangeArrowheads="1"/>
            </p:cNvSpPr>
            <p:nvPr/>
          </p:nvSpPr>
          <p:spPr bwMode="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604221" y="2049227"/>
            <a:ext cx="431117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UTM Cooper Black" pitchFamily="18" charset="0"/>
                <a:cs typeface="Arial" pitchFamily="34" charset="0"/>
              </a:rPr>
              <a:t>Thế</a:t>
            </a:r>
            <a:r>
              <a:rPr kumimoji="0" lang="en-US" sz="3600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UTM Cooper Black" pitchFamily="18" charset="0"/>
                <a:cs typeface="Arial" pitchFamily="34" charset="0"/>
              </a:rPr>
              <a:t> nguyên tử H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UTM Cooper Black" pitchFamily="18" charset="0"/>
                <a:cs typeface="Arial" pitchFamily="34" charset="0"/>
              </a:rPr>
              <a:t>của </a:t>
            </a:r>
            <a:r>
              <a:rPr kumimoji="0" lang="en-US" sz="3600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UTM Cooper Black" pitchFamily="18" charset="0"/>
                <a:cs typeface="Arial" pitchFamily="34" charset="0"/>
              </a:rPr>
              <a:t>nhóm OH</a:t>
            </a:r>
            <a:endParaRPr kumimoji="0" lang="en-US" sz="360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UTM Cooper Black" pitchFamily="18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375621" y="3810000"/>
            <a:ext cx="431117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UTM Cooper Black" pitchFamily="18" charset="0"/>
                <a:cs typeface="Arial" pitchFamily="34" charset="0"/>
              </a:rPr>
              <a:t>Thế</a:t>
            </a:r>
            <a:r>
              <a:rPr kumimoji="0" lang="en-US" sz="3600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UTM Cooper Black" pitchFamily="18" charset="0"/>
                <a:cs typeface="Arial" pitchFamily="34" charset="0"/>
              </a:rPr>
              <a:t> nguyên tử H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UTM Cooper Black" pitchFamily="18" charset="0"/>
                <a:cs typeface="Arial" pitchFamily="34" charset="0"/>
              </a:rPr>
              <a:t>của </a:t>
            </a:r>
            <a:r>
              <a:rPr kumimoji="0" lang="en-US" sz="3600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UTM Cooper Black" pitchFamily="18" charset="0"/>
                <a:cs typeface="Arial" pitchFamily="34" charset="0"/>
              </a:rPr>
              <a:t>vòng benzen</a:t>
            </a:r>
            <a:endParaRPr kumimoji="0" lang="en-US" sz="360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UTM Cooper Black" pitchFamily="18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00CC"/>
                </a:solidFill>
                <a:latin typeface="UTM Showcard" pitchFamily="18" charset="0"/>
              </a:rPr>
              <a:t>II. phenol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200" y="420469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FF0000"/>
                </a:solidFill>
                <a:latin typeface="UTM Cooper Black" pitchFamily="18" charset="0"/>
              </a:rPr>
              <a:t>2. Cấu tạo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" y="877669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UTM Cooper Black" pitchFamily="18" charset="0"/>
              </a:rPr>
              <a:t>- CTPT: C</a:t>
            </a:r>
            <a:r>
              <a:rPr lang="en-US" sz="3600" baseline="-25000">
                <a:latin typeface="UTM Cooper Black" pitchFamily="18" charset="0"/>
              </a:rPr>
              <a:t>6</a:t>
            </a:r>
            <a:r>
              <a:rPr lang="en-US" sz="3600">
                <a:latin typeface="UTM Cooper Black" pitchFamily="18" charset="0"/>
              </a:rPr>
              <a:t>H</a:t>
            </a:r>
            <a:r>
              <a:rPr lang="en-US" sz="3600" baseline="-25000">
                <a:latin typeface="UTM Cooper Black" pitchFamily="18" charset="0"/>
              </a:rPr>
              <a:t>6</a:t>
            </a:r>
            <a:r>
              <a:rPr lang="en-US" sz="3600">
                <a:latin typeface="UTM Cooper Black" pitchFamily="18" charset="0"/>
              </a:rPr>
              <a:t>O.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399" y="1371600"/>
            <a:ext cx="451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UTM Cooper Black" pitchFamily="18" charset="0"/>
              </a:rPr>
              <a:t>- CTCT: C</a:t>
            </a:r>
            <a:r>
              <a:rPr lang="en-US" sz="3600" baseline="-25000">
                <a:latin typeface="UTM Cooper Black" pitchFamily="18" charset="0"/>
              </a:rPr>
              <a:t>6</a:t>
            </a:r>
            <a:r>
              <a:rPr lang="en-US" sz="3600">
                <a:latin typeface="UTM Cooper Black" pitchFamily="18" charset="0"/>
              </a:rPr>
              <a:t>H</a:t>
            </a:r>
            <a:r>
              <a:rPr lang="en-US" sz="3600" baseline="-25000">
                <a:latin typeface="UTM Cooper Black" pitchFamily="18" charset="0"/>
              </a:rPr>
              <a:t>5</a:t>
            </a:r>
            <a:r>
              <a:rPr lang="en-US" sz="3600">
                <a:latin typeface="UTM Cooper Black" pitchFamily="18" charset="0"/>
              </a:rPr>
              <a:t>-OH</a:t>
            </a:r>
          </a:p>
        </p:txBody>
      </p:sp>
    </p:spTree>
    <p:extLst>
      <p:ext uri="{BB962C8B-B14F-4D97-AF65-F5344CB8AC3E}">
        <p14:creationId xmlns:p14="http://schemas.microsoft.com/office/powerpoint/2010/main" val="4099083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5" grpId="0"/>
      <p:bldP spid="16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00CC"/>
                </a:solidFill>
                <a:latin typeface="UTM Showcard" pitchFamily="18" charset="0"/>
              </a:rPr>
              <a:t>3. Tính chất hóa học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5334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UTM Cooper Black" pitchFamily="18" charset="0"/>
              </a:rPr>
              <a:t>a) Phản ứng thế nguyên tử H của nhóm -OH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2192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7030A0"/>
                </a:solidFill>
                <a:latin typeface="UTM Cooper Black" pitchFamily="18" charset="0"/>
              </a:rPr>
              <a:t>* Tác dụng với kim loại kiềm: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1971020"/>
            <a:ext cx="5089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00"/>
                </a:solidFill>
              </a:rPr>
              <a:t>C</a:t>
            </a:r>
            <a:r>
              <a:rPr lang="en-US" sz="3600" b="1" baseline="-25000">
                <a:solidFill>
                  <a:srgbClr val="000000"/>
                </a:solidFill>
              </a:rPr>
              <a:t>6</a:t>
            </a:r>
            <a:r>
              <a:rPr lang="en-US" sz="3600" b="1">
                <a:solidFill>
                  <a:srgbClr val="000000"/>
                </a:solidFill>
              </a:rPr>
              <a:t>H</a:t>
            </a:r>
            <a:r>
              <a:rPr lang="en-US" sz="3600" b="1" baseline="-25000">
                <a:solidFill>
                  <a:srgbClr val="000000"/>
                </a:solidFill>
              </a:rPr>
              <a:t>5</a:t>
            </a:r>
            <a:r>
              <a:rPr lang="en-US" sz="3600" b="1">
                <a:solidFill>
                  <a:srgbClr val="000000"/>
                </a:solidFill>
              </a:rPr>
              <a:t>–O</a:t>
            </a:r>
            <a:r>
              <a:rPr lang="en-US" sz="3600" b="1">
                <a:solidFill>
                  <a:srgbClr val="FF0000"/>
                </a:solidFill>
              </a:rPr>
              <a:t>H </a:t>
            </a:r>
            <a:r>
              <a:rPr lang="en-US" sz="3600" b="1">
                <a:solidFill>
                  <a:srgbClr val="000000"/>
                </a:solidFill>
              </a:rPr>
              <a:t>+ </a:t>
            </a:r>
            <a:r>
              <a:rPr lang="en-US" sz="3600" b="1">
                <a:solidFill>
                  <a:srgbClr val="0000CC"/>
                </a:solidFill>
              </a:rPr>
              <a:t>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9205" y="1934289"/>
            <a:ext cx="251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00"/>
                </a:solidFill>
              </a:rPr>
              <a:t>C</a:t>
            </a:r>
            <a:r>
              <a:rPr lang="en-US" sz="3600" b="1" baseline="-25000">
                <a:solidFill>
                  <a:srgbClr val="000000"/>
                </a:solidFill>
              </a:rPr>
              <a:t>6</a:t>
            </a:r>
            <a:r>
              <a:rPr lang="en-US" sz="3600" b="1">
                <a:solidFill>
                  <a:srgbClr val="000000"/>
                </a:solidFill>
              </a:rPr>
              <a:t>H</a:t>
            </a:r>
            <a:r>
              <a:rPr lang="en-US" sz="3600" b="1" baseline="-25000">
                <a:solidFill>
                  <a:srgbClr val="000000"/>
                </a:solidFill>
              </a:rPr>
              <a:t>5</a:t>
            </a:r>
            <a:r>
              <a:rPr lang="en-US" sz="3600" b="1">
                <a:solidFill>
                  <a:srgbClr val="000000"/>
                </a:solidFill>
              </a:rPr>
              <a:t>–O</a:t>
            </a:r>
            <a:r>
              <a:rPr lang="en-US" sz="3600" b="1">
                <a:solidFill>
                  <a:srgbClr val="0000CC"/>
                </a:solidFill>
              </a:rPr>
              <a:t>Na</a:t>
            </a:r>
            <a:r>
              <a:rPr lang="en-US" sz="3600" b="1">
                <a:solidFill>
                  <a:srgbClr val="FF0000"/>
                </a:solidFill>
              </a:rPr>
              <a:t> </a:t>
            </a:r>
            <a:endParaRPr lang="en-US" sz="3600" b="1">
              <a:solidFill>
                <a:srgbClr val="0000CC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00857" y="2312551"/>
            <a:ext cx="1180568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118431" y="1923743"/>
            <a:ext cx="670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/>
              </a:rPr>
              <a:t>H</a:t>
            </a:r>
            <a:r>
              <a:rPr lang="en-US" sz="3200" b="1" baseline="-25000">
                <a:solidFill>
                  <a:srgbClr val="FF0000"/>
                </a:solidFill>
                <a:latin typeface="Arial"/>
              </a:rPr>
              <a:t>2</a:t>
            </a:r>
            <a:endParaRPr lang="en-US" sz="2400" b="1" baseline="-25000">
              <a:solidFill>
                <a:srgbClr val="FF000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099223"/>
              </p:ext>
            </p:extLst>
          </p:nvPr>
        </p:nvGraphicFramePr>
        <p:xfrm>
          <a:off x="7334657" y="1666220"/>
          <a:ext cx="920750" cy="1252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3" imgW="317160" imgH="431640" progId="Equation.DSMT4">
                  <p:embed/>
                </p:oleObj>
              </mc:Choice>
              <mc:Fallback>
                <p:oleObj name="Equation" r:id="rId3" imgW="317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34657" y="1666220"/>
                        <a:ext cx="920750" cy="1252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064409" y="1742420"/>
            <a:ext cx="527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</a:rPr>
              <a:t>t</a:t>
            </a:r>
            <a:r>
              <a:rPr lang="en-US" sz="3200" b="1" baseline="300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3404" y="2920425"/>
            <a:ext cx="1627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UTM Cooper Black" pitchFamily="18" charset="0"/>
              </a:rPr>
              <a:t>Phenol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19600" y="2895600"/>
            <a:ext cx="3348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UTM Cooper Black" pitchFamily="18" charset="0"/>
              </a:rPr>
              <a:t>Natri phenolat</a:t>
            </a:r>
          </a:p>
        </p:txBody>
      </p:sp>
    </p:spTree>
    <p:extLst>
      <p:ext uri="{BB962C8B-B14F-4D97-AF65-F5344CB8AC3E}">
        <p14:creationId xmlns:p14="http://schemas.microsoft.com/office/powerpoint/2010/main" val="2576128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1"/>
      <p:bldP spid="8" grpId="1"/>
      <p:bldP spid="11" grpId="1"/>
      <p:bldP spid="13" grpId="1"/>
      <p:bldP spid="20" grpId="0"/>
      <p:bldP spid="21" grpId="0"/>
    </p:bldLst>
  </p:timing>
</p:sld>
</file>

<file path=ppt/theme/theme1.xml><?xml version="1.0" encoding="utf-8"?>
<a:theme xmlns:a="http://schemas.openxmlformats.org/drawingml/2006/main" name="576TGp_report_light">
  <a:themeElements>
    <a:clrScheme name="Default Design 1">
      <a:dk1>
        <a:srgbClr val="000000"/>
      </a:dk1>
      <a:lt1>
        <a:srgbClr val="B4E3EE"/>
      </a:lt1>
      <a:dk2>
        <a:srgbClr val="189180"/>
      </a:dk2>
      <a:lt2>
        <a:srgbClr val="808080"/>
      </a:lt2>
      <a:accent1>
        <a:srgbClr val="FF7F00"/>
      </a:accent1>
      <a:accent2>
        <a:srgbClr val="B3DC27"/>
      </a:accent2>
      <a:accent3>
        <a:srgbClr val="D6EFF5"/>
      </a:accent3>
      <a:accent4>
        <a:srgbClr val="000000"/>
      </a:accent4>
      <a:accent5>
        <a:srgbClr val="FFC0AA"/>
      </a:accent5>
      <a:accent6>
        <a:srgbClr val="A2C722"/>
      </a:accent6>
      <a:hlink>
        <a:srgbClr val="6FB9D7"/>
      </a:hlink>
      <a:folHlink>
        <a:srgbClr val="F93D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4E3EE"/>
        </a:lt1>
        <a:dk2>
          <a:srgbClr val="189180"/>
        </a:dk2>
        <a:lt2>
          <a:srgbClr val="808080"/>
        </a:lt2>
        <a:accent1>
          <a:srgbClr val="FF7F00"/>
        </a:accent1>
        <a:accent2>
          <a:srgbClr val="B3DC27"/>
        </a:accent2>
        <a:accent3>
          <a:srgbClr val="D6EFF5"/>
        </a:accent3>
        <a:accent4>
          <a:srgbClr val="000000"/>
        </a:accent4>
        <a:accent5>
          <a:srgbClr val="FFC0AA"/>
        </a:accent5>
        <a:accent6>
          <a:srgbClr val="A2C722"/>
        </a:accent6>
        <a:hlink>
          <a:srgbClr val="6FB9D7"/>
        </a:hlink>
        <a:folHlink>
          <a:srgbClr val="F93D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EE384"/>
        </a:lt1>
        <a:dk2>
          <a:srgbClr val="FD8334"/>
        </a:dk2>
        <a:lt2>
          <a:srgbClr val="808080"/>
        </a:lt2>
        <a:accent1>
          <a:srgbClr val="F98EB2"/>
        </a:accent1>
        <a:accent2>
          <a:srgbClr val="FCB43E"/>
        </a:accent2>
        <a:accent3>
          <a:srgbClr val="FEEFC2"/>
        </a:accent3>
        <a:accent4>
          <a:srgbClr val="000000"/>
        </a:accent4>
        <a:accent5>
          <a:srgbClr val="FBC6D5"/>
        </a:accent5>
        <a:accent6>
          <a:srgbClr val="E4A337"/>
        </a:accent6>
        <a:hlink>
          <a:srgbClr val="FA6D73"/>
        </a:hlink>
        <a:folHlink>
          <a:srgbClr val="D264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4E1EE"/>
        </a:lt1>
        <a:dk2>
          <a:srgbClr val="2F84AF"/>
        </a:dk2>
        <a:lt2>
          <a:srgbClr val="808080"/>
        </a:lt2>
        <a:accent1>
          <a:srgbClr val="9899C1"/>
        </a:accent1>
        <a:accent2>
          <a:srgbClr val="4BBAC3"/>
        </a:accent2>
        <a:accent3>
          <a:srgbClr val="E6EEF5"/>
        </a:accent3>
        <a:accent4>
          <a:srgbClr val="000000"/>
        </a:accent4>
        <a:accent5>
          <a:srgbClr val="CACADD"/>
        </a:accent5>
        <a:accent6>
          <a:srgbClr val="43A8B0"/>
        </a:accent6>
        <a:hlink>
          <a:srgbClr val="7AC5B9"/>
        </a:hlink>
        <a:folHlink>
          <a:srgbClr val="719F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576TGp_report_light</Template>
  <TotalTime>436</TotalTime>
  <Words>1120</Words>
  <Application>Microsoft Macintosh PowerPoint</Application>
  <PresentationFormat>On-screen Show (4:3)</PresentationFormat>
  <Paragraphs>169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Arial</vt:lpstr>
      <vt:lpstr>Arial Black</vt:lpstr>
      <vt:lpstr>FFF Tusj</vt:lpstr>
      <vt:lpstr>Times New Roman</vt:lpstr>
      <vt:lpstr>UTM Bebas</vt:lpstr>
      <vt:lpstr>UTM Cooper Black</vt:lpstr>
      <vt:lpstr>UTM Pierre</vt:lpstr>
      <vt:lpstr>UTM Showcard</vt:lpstr>
      <vt:lpstr>UVN Bai Hoc</vt:lpstr>
      <vt:lpstr>VNI-Truck</vt:lpstr>
      <vt:lpstr>VNI-Whimsy</vt:lpstr>
      <vt:lpstr>576TGp_report_light</vt:lpstr>
      <vt:lpstr>CS ChemDraw Drawing</vt:lpstr>
      <vt:lpstr>Equation</vt:lpstr>
      <vt:lpstr>ChemWindow.Document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ThaiSonBurio</dc:creator>
  <cp:lastModifiedBy>Nguyen Van Phuong</cp:lastModifiedBy>
  <cp:revision>48</cp:revision>
  <dcterms:created xsi:type="dcterms:W3CDTF">2014-03-07T13:08:24Z</dcterms:created>
  <dcterms:modified xsi:type="dcterms:W3CDTF">2022-03-16T03:05:30Z</dcterms:modified>
</cp:coreProperties>
</file>